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B6E088"/>
    <a:srgbClr val="CEEAB0"/>
    <a:srgbClr val="E6E6E6"/>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35433B-5A40-49EE-AE24-5B98D97295E5}" v="161" dt="2025-10-16T00:44:04.0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microsoft.com/office/2018/10/relationships/authors" Target="author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n, Michelle (US 389U)" userId="00f56ebc-79e7-4e35-8a51-a2380e5e62dc" providerId="ADAL" clId="{5F35433B-5A40-49EE-AE24-5B98D97295E5}"/>
    <pc:docChg chg="undo redo custSel modSld">
      <pc:chgData name="Tran, Michelle (US 389U)" userId="00f56ebc-79e7-4e35-8a51-a2380e5e62dc" providerId="ADAL" clId="{5F35433B-5A40-49EE-AE24-5B98D97295E5}" dt="2025-10-16T00:44:04.029" v="8703" actId="1076"/>
      <pc:docMkLst>
        <pc:docMk/>
      </pc:docMkLst>
      <pc:sldChg chg="addSp delSp modSp mod setBg modAnim">
        <pc:chgData name="Tran, Michelle (US 389U)" userId="00f56ebc-79e7-4e35-8a51-a2380e5e62dc" providerId="ADAL" clId="{5F35433B-5A40-49EE-AE24-5B98D97295E5}" dt="2025-10-16T00:44:04.029" v="8703" actId="1076"/>
        <pc:sldMkLst>
          <pc:docMk/>
          <pc:sldMk cId="1876703833" sldId="258"/>
        </pc:sldMkLst>
        <pc:spChg chg="mod">
          <ac:chgData name="Tran, Michelle (US 389U)" userId="00f56ebc-79e7-4e35-8a51-a2380e5e62dc" providerId="ADAL" clId="{5F35433B-5A40-49EE-AE24-5B98D97295E5}" dt="2025-10-02T19:45:57.798" v="154" actId="1076"/>
          <ac:spMkLst>
            <pc:docMk/>
            <pc:sldMk cId="1876703833" sldId="258"/>
            <ac:spMk id="4" creationId="{204185AC-9F19-D1B5-3E2C-C165D877F433}"/>
          </ac:spMkLst>
        </pc:spChg>
        <pc:spChg chg="mod">
          <ac:chgData name="Tran, Michelle (US 389U)" userId="00f56ebc-79e7-4e35-8a51-a2380e5e62dc" providerId="ADAL" clId="{5F35433B-5A40-49EE-AE24-5B98D97295E5}" dt="2025-10-07T22:25:25.737" v="8400" actId="14100"/>
          <ac:spMkLst>
            <pc:docMk/>
            <pc:sldMk cId="1876703833" sldId="258"/>
            <ac:spMk id="12" creationId="{E1B6AD9F-C2D0-FAA0-B80B-B64AFDA924FD}"/>
          </ac:spMkLst>
        </pc:spChg>
        <pc:spChg chg="mod">
          <ac:chgData name="Tran, Michelle (US 389U)" userId="00f56ebc-79e7-4e35-8a51-a2380e5e62dc" providerId="ADAL" clId="{5F35433B-5A40-49EE-AE24-5B98D97295E5}" dt="2025-10-15T16:29:26.315" v="8559" actId="20577"/>
          <ac:spMkLst>
            <pc:docMk/>
            <pc:sldMk cId="1876703833" sldId="258"/>
            <ac:spMk id="14" creationId="{E03CE19A-D280-F67F-3E02-115A87F9AEB3}"/>
          </ac:spMkLst>
        </pc:spChg>
        <pc:spChg chg="mod">
          <ac:chgData name="Tran, Michelle (US 389U)" userId="00f56ebc-79e7-4e35-8a51-a2380e5e62dc" providerId="ADAL" clId="{5F35433B-5A40-49EE-AE24-5B98D97295E5}" dt="2025-10-02T19:51:36.490" v="360" actId="1076"/>
          <ac:spMkLst>
            <pc:docMk/>
            <pc:sldMk cId="1876703833" sldId="258"/>
            <ac:spMk id="15" creationId="{1432E216-21F1-A2C5-49F4-69DE267EBFE5}"/>
          </ac:spMkLst>
        </pc:spChg>
        <pc:spChg chg="mod">
          <ac:chgData name="Tran, Michelle (US 389U)" userId="00f56ebc-79e7-4e35-8a51-a2380e5e62dc" providerId="ADAL" clId="{5F35433B-5A40-49EE-AE24-5B98D97295E5}" dt="2025-10-07T22:16:32.013" v="8106" actId="1076"/>
          <ac:spMkLst>
            <pc:docMk/>
            <pc:sldMk cId="1876703833" sldId="258"/>
            <ac:spMk id="19" creationId="{0C5D4582-19F0-8FBF-4DA5-C82F5D9562F8}"/>
          </ac:spMkLst>
        </pc:spChg>
        <pc:spChg chg="mod">
          <ac:chgData name="Tran, Michelle (US 389U)" userId="00f56ebc-79e7-4e35-8a51-a2380e5e62dc" providerId="ADAL" clId="{5F35433B-5A40-49EE-AE24-5B98D97295E5}" dt="2025-10-07T16:12:55.839" v="2694" actId="13926"/>
          <ac:spMkLst>
            <pc:docMk/>
            <pc:sldMk cId="1876703833" sldId="258"/>
            <ac:spMk id="20" creationId="{DDCEF572-2829-0469-6F59-0BC67CCE459B}"/>
          </ac:spMkLst>
        </pc:spChg>
        <pc:spChg chg="mod">
          <ac:chgData name="Tran, Michelle (US 389U)" userId="00f56ebc-79e7-4e35-8a51-a2380e5e62dc" providerId="ADAL" clId="{5F35433B-5A40-49EE-AE24-5B98D97295E5}" dt="2025-10-07T22:25:46.557" v="8407" actId="20577"/>
          <ac:spMkLst>
            <pc:docMk/>
            <pc:sldMk cId="1876703833" sldId="258"/>
            <ac:spMk id="21" creationId="{0C163949-825A-3308-DC97-7F4B21CA84C5}"/>
          </ac:spMkLst>
        </pc:spChg>
        <pc:spChg chg="mod">
          <ac:chgData name="Tran, Michelle (US 389U)" userId="00f56ebc-79e7-4e35-8a51-a2380e5e62dc" providerId="ADAL" clId="{5F35433B-5A40-49EE-AE24-5B98D97295E5}" dt="2025-10-07T22:48:46.442" v="8519" actId="14100"/>
          <ac:spMkLst>
            <pc:docMk/>
            <pc:sldMk cId="1876703833" sldId="258"/>
            <ac:spMk id="22" creationId="{A0AD165F-4383-9ED5-433A-8CD61BDD6090}"/>
          </ac:spMkLst>
        </pc:spChg>
        <pc:spChg chg="mod">
          <ac:chgData name="Tran, Michelle (US 389U)" userId="00f56ebc-79e7-4e35-8a51-a2380e5e62dc" providerId="ADAL" clId="{5F35433B-5A40-49EE-AE24-5B98D97295E5}" dt="2025-10-07T21:25:47.643" v="5413" actId="1076"/>
          <ac:spMkLst>
            <pc:docMk/>
            <pc:sldMk cId="1876703833" sldId="258"/>
            <ac:spMk id="23" creationId="{AA3CC122-F231-606A-D2B7-8AACDD3887AD}"/>
          </ac:spMkLst>
        </pc:spChg>
        <pc:spChg chg="mod">
          <ac:chgData name="Tran, Michelle (US 389U)" userId="00f56ebc-79e7-4e35-8a51-a2380e5e62dc" providerId="ADAL" clId="{5F35433B-5A40-49EE-AE24-5B98D97295E5}" dt="2025-10-16T00:43:47.980" v="8700" actId="13926"/>
          <ac:spMkLst>
            <pc:docMk/>
            <pc:sldMk cId="1876703833" sldId="258"/>
            <ac:spMk id="24" creationId="{8E5EA3A6-500A-209C-E465-2547F7892284}"/>
          </ac:spMkLst>
        </pc:spChg>
        <pc:spChg chg="mod">
          <ac:chgData name="Tran, Michelle (US 389U)" userId="00f56ebc-79e7-4e35-8a51-a2380e5e62dc" providerId="ADAL" clId="{5F35433B-5A40-49EE-AE24-5B98D97295E5}" dt="2025-10-07T22:26:49.531" v="8491" actId="1076"/>
          <ac:spMkLst>
            <pc:docMk/>
            <pc:sldMk cId="1876703833" sldId="258"/>
            <ac:spMk id="26" creationId="{4D88D247-E247-1C9C-2A9F-45D4E6040B12}"/>
          </ac:spMkLst>
        </pc:spChg>
        <pc:spChg chg="add mod ord">
          <ac:chgData name="Tran, Michelle (US 389U)" userId="00f56ebc-79e7-4e35-8a51-a2380e5e62dc" providerId="ADAL" clId="{5F35433B-5A40-49EE-AE24-5B98D97295E5}" dt="2025-10-07T22:17:42.365" v="8146" actId="14100"/>
          <ac:spMkLst>
            <pc:docMk/>
            <pc:sldMk cId="1876703833" sldId="258"/>
            <ac:spMk id="37" creationId="{44FFF252-ACD2-B96C-087C-9AF97ECF2A0B}"/>
          </ac:spMkLst>
        </pc:spChg>
        <pc:spChg chg="add mod">
          <ac:chgData name="Tran, Michelle (US 389U)" userId="00f56ebc-79e7-4e35-8a51-a2380e5e62dc" providerId="ADAL" clId="{5F35433B-5A40-49EE-AE24-5B98D97295E5}" dt="2025-10-07T21:15:45.049" v="5274" actId="255"/>
          <ac:spMkLst>
            <pc:docMk/>
            <pc:sldMk cId="1876703833" sldId="258"/>
            <ac:spMk id="42" creationId="{B6978CBF-DCBA-69FE-174F-FE6103EA5C32}"/>
          </ac:spMkLst>
        </pc:spChg>
        <pc:spChg chg="add mod">
          <ac:chgData name="Tran, Michelle (US 389U)" userId="00f56ebc-79e7-4e35-8a51-a2380e5e62dc" providerId="ADAL" clId="{5F35433B-5A40-49EE-AE24-5B98D97295E5}" dt="2025-10-07T22:48:59.397" v="8520" actId="1076"/>
          <ac:spMkLst>
            <pc:docMk/>
            <pc:sldMk cId="1876703833" sldId="258"/>
            <ac:spMk id="44" creationId="{780C2776-91F4-AD21-1DD4-EFFF32FEF88C}"/>
          </ac:spMkLst>
        </pc:spChg>
        <pc:spChg chg="mod">
          <ac:chgData name="Tran, Michelle (US 389U)" userId="00f56ebc-79e7-4e35-8a51-a2380e5e62dc" providerId="ADAL" clId="{5F35433B-5A40-49EE-AE24-5B98D97295E5}" dt="2025-10-07T22:16:59.752" v="8110" actId="14100"/>
          <ac:spMkLst>
            <pc:docMk/>
            <pc:sldMk cId="1876703833" sldId="258"/>
            <ac:spMk id="52" creationId="{DA52069F-2CD8-0809-05E3-EA324AFC0C3C}"/>
          </ac:spMkLst>
        </pc:spChg>
        <pc:spChg chg="mod">
          <ac:chgData name="Tran, Michelle (US 389U)" userId="00f56ebc-79e7-4e35-8a51-a2380e5e62dc" providerId="ADAL" clId="{5F35433B-5A40-49EE-AE24-5B98D97295E5}" dt="2025-10-07T22:16:59.752" v="8110" actId="14100"/>
          <ac:spMkLst>
            <pc:docMk/>
            <pc:sldMk cId="1876703833" sldId="258"/>
            <ac:spMk id="53" creationId="{29CB2B1F-4777-C773-981C-48E51074D5CD}"/>
          </ac:spMkLst>
        </pc:spChg>
        <pc:spChg chg="mod">
          <ac:chgData name="Tran, Michelle (US 389U)" userId="00f56ebc-79e7-4e35-8a51-a2380e5e62dc" providerId="ADAL" clId="{5F35433B-5A40-49EE-AE24-5B98D97295E5}" dt="2025-10-07T22:16:59.752" v="8110" actId="14100"/>
          <ac:spMkLst>
            <pc:docMk/>
            <pc:sldMk cId="1876703833" sldId="258"/>
            <ac:spMk id="54" creationId="{6F60AD03-AC22-10EB-32A4-72650D3265E6}"/>
          </ac:spMkLst>
        </pc:spChg>
        <pc:spChg chg="add del mod">
          <ac:chgData name="Tran, Michelle (US 389U)" userId="00f56ebc-79e7-4e35-8a51-a2380e5e62dc" providerId="ADAL" clId="{5F35433B-5A40-49EE-AE24-5B98D97295E5}" dt="2025-10-07T22:49:30.971" v="8521" actId="14100"/>
          <ac:spMkLst>
            <pc:docMk/>
            <pc:sldMk cId="1876703833" sldId="258"/>
            <ac:spMk id="63" creationId="{F2031F09-8599-4EDF-C054-7702D66C8B00}"/>
          </ac:spMkLst>
        </pc:spChg>
        <pc:spChg chg="add mod ord">
          <ac:chgData name="Tran, Michelle (US 389U)" userId="00f56ebc-79e7-4e35-8a51-a2380e5e62dc" providerId="ADAL" clId="{5F35433B-5A40-49EE-AE24-5B98D97295E5}" dt="2025-10-07T22:16:59.752" v="8110" actId="14100"/>
          <ac:spMkLst>
            <pc:docMk/>
            <pc:sldMk cId="1876703833" sldId="258"/>
            <ac:spMk id="66" creationId="{A1958FC3-C48C-B529-B9DA-B19EBD1E7CE5}"/>
          </ac:spMkLst>
        </pc:spChg>
        <pc:spChg chg="add mod">
          <ac:chgData name="Tran, Michelle (US 389U)" userId="00f56ebc-79e7-4e35-8a51-a2380e5e62dc" providerId="ADAL" clId="{5F35433B-5A40-49EE-AE24-5B98D97295E5}" dt="2025-10-15T16:32:11.293" v="8694" actId="20577"/>
          <ac:spMkLst>
            <pc:docMk/>
            <pc:sldMk cId="1876703833" sldId="258"/>
            <ac:spMk id="77" creationId="{A9367A2E-11A0-E708-EB2E-9480A9346A86}"/>
          </ac:spMkLst>
        </pc:spChg>
        <pc:spChg chg="add mod">
          <ac:chgData name="Tran, Michelle (US 389U)" userId="00f56ebc-79e7-4e35-8a51-a2380e5e62dc" providerId="ADAL" clId="{5F35433B-5A40-49EE-AE24-5B98D97295E5}" dt="2025-10-07T22:17:15.982" v="8114" actId="1076"/>
          <ac:spMkLst>
            <pc:docMk/>
            <pc:sldMk cId="1876703833" sldId="258"/>
            <ac:spMk id="78" creationId="{44AEA0A2-1AD5-FCC6-46E3-08D46D4D576C}"/>
          </ac:spMkLst>
        </pc:spChg>
        <pc:spChg chg="add mod">
          <ac:chgData name="Tran, Michelle (US 389U)" userId="00f56ebc-79e7-4e35-8a51-a2380e5e62dc" providerId="ADAL" clId="{5F35433B-5A40-49EE-AE24-5B98D97295E5}" dt="2025-10-07T22:17:50.857" v="8147" actId="1076"/>
          <ac:spMkLst>
            <pc:docMk/>
            <pc:sldMk cId="1876703833" sldId="258"/>
            <ac:spMk id="81" creationId="{AC597810-D7CB-2781-D253-CA4C0770C2EF}"/>
          </ac:spMkLst>
        </pc:spChg>
        <pc:spChg chg="add mod">
          <ac:chgData name="Tran, Michelle (US 389U)" userId="00f56ebc-79e7-4e35-8a51-a2380e5e62dc" providerId="ADAL" clId="{5F35433B-5A40-49EE-AE24-5B98D97295E5}" dt="2025-10-07T22:16:59.752" v="8110" actId="14100"/>
          <ac:spMkLst>
            <pc:docMk/>
            <pc:sldMk cId="1876703833" sldId="258"/>
            <ac:spMk id="88" creationId="{EC933F2C-CAB1-90FF-00D5-76560769C00B}"/>
          </ac:spMkLst>
        </pc:spChg>
        <pc:spChg chg="add mod ord">
          <ac:chgData name="Tran, Michelle (US 389U)" userId="00f56ebc-79e7-4e35-8a51-a2380e5e62dc" providerId="ADAL" clId="{5F35433B-5A40-49EE-AE24-5B98D97295E5}" dt="2025-10-07T22:16:59.752" v="8110" actId="14100"/>
          <ac:spMkLst>
            <pc:docMk/>
            <pc:sldMk cId="1876703833" sldId="258"/>
            <ac:spMk id="89" creationId="{44E6AA55-6D36-8C85-B54F-7BFD7B302088}"/>
          </ac:spMkLst>
        </pc:spChg>
        <pc:spChg chg="add mod">
          <ac:chgData name="Tran, Michelle (US 389U)" userId="00f56ebc-79e7-4e35-8a51-a2380e5e62dc" providerId="ADAL" clId="{5F35433B-5A40-49EE-AE24-5B98D97295E5}" dt="2025-10-07T22:16:59.752" v="8110" actId="14100"/>
          <ac:spMkLst>
            <pc:docMk/>
            <pc:sldMk cId="1876703833" sldId="258"/>
            <ac:spMk id="96" creationId="{D4E299FC-B3C4-2053-4403-1C8FAD8C0C47}"/>
          </ac:spMkLst>
        </pc:spChg>
        <pc:spChg chg="add mod ord">
          <ac:chgData name="Tran, Michelle (US 389U)" userId="00f56ebc-79e7-4e35-8a51-a2380e5e62dc" providerId="ADAL" clId="{5F35433B-5A40-49EE-AE24-5B98D97295E5}" dt="2025-10-07T22:17:50.857" v="8147" actId="1076"/>
          <ac:spMkLst>
            <pc:docMk/>
            <pc:sldMk cId="1876703833" sldId="258"/>
            <ac:spMk id="119" creationId="{216CB25E-4ED8-FB37-8B13-4E6DA0446905}"/>
          </ac:spMkLst>
        </pc:spChg>
        <pc:spChg chg="add mod ord">
          <ac:chgData name="Tran, Michelle (US 389U)" userId="00f56ebc-79e7-4e35-8a51-a2380e5e62dc" providerId="ADAL" clId="{5F35433B-5A40-49EE-AE24-5B98D97295E5}" dt="2025-10-07T22:17:50.857" v="8147" actId="1076"/>
          <ac:spMkLst>
            <pc:docMk/>
            <pc:sldMk cId="1876703833" sldId="258"/>
            <ac:spMk id="120" creationId="{C2BF6AD7-4CA4-0885-04C4-C52E6CE81465}"/>
          </ac:spMkLst>
        </pc:spChg>
        <pc:spChg chg="add mod">
          <ac:chgData name="Tran, Michelle (US 389U)" userId="00f56ebc-79e7-4e35-8a51-a2380e5e62dc" providerId="ADAL" clId="{5F35433B-5A40-49EE-AE24-5B98D97295E5}" dt="2025-10-07T22:46:16.716" v="8518" actId="20577"/>
          <ac:spMkLst>
            <pc:docMk/>
            <pc:sldMk cId="1876703833" sldId="258"/>
            <ac:spMk id="122" creationId="{5AC47A22-779E-817F-2C42-7013891A48D9}"/>
          </ac:spMkLst>
        </pc:spChg>
        <pc:spChg chg="add mod">
          <ac:chgData name="Tran, Michelle (US 389U)" userId="00f56ebc-79e7-4e35-8a51-a2380e5e62dc" providerId="ADAL" clId="{5F35433B-5A40-49EE-AE24-5B98D97295E5}" dt="2025-10-07T22:17:50.857" v="8147" actId="1076"/>
          <ac:spMkLst>
            <pc:docMk/>
            <pc:sldMk cId="1876703833" sldId="258"/>
            <ac:spMk id="124" creationId="{47D420A3-67E0-2F6A-9DBB-718DA1FD4E87}"/>
          </ac:spMkLst>
        </pc:spChg>
        <pc:spChg chg="add mod ord">
          <ac:chgData name="Tran, Michelle (US 389U)" userId="00f56ebc-79e7-4e35-8a51-a2380e5e62dc" providerId="ADAL" clId="{5F35433B-5A40-49EE-AE24-5B98D97295E5}" dt="2025-10-07T22:17:50.857" v="8147" actId="1076"/>
          <ac:spMkLst>
            <pc:docMk/>
            <pc:sldMk cId="1876703833" sldId="258"/>
            <ac:spMk id="125" creationId="{139BB98A-5E15-D6FC-277C-000BCD686527}"/>
          </ac:spMkLst>
        </pc:spChg>
        <pc:spChg chg="add mod">
          <ac:chgData name="Tran, Michelle (US 389U)" userId="00f56ebc-79e7-4e35-8a51-a2380e5e62dc" providerId="ADAL" clId="{5F35433B-5A40-49EE-AE24-5B98D97295E5}" dt="2025-10-07T22:21:18.131" v="8222" actId="12"/>
          <ac:spMkLst>
            <pc:docMk/>
            <pc:sldMk cId="1876703833" sldId="258"/>
            <ac:spMk id="126" creationId="{799F6A75-3CE7-FFD9-B4DA-24A9B2F62EEF}"/>
          </ac:spMkLst>
        </pc:spChg>
        <pc:spChg chg="add mod">
          <ac:chgData name="Tran, Michelle (US 389U)" userId="00f56ebc-79e7-4e35-8a51-a2380e5e62dc" providerId="ADAL" clId="{5F35433B-5A40-49EE-AE24-5B98D97295E5}" dt="2025-10-07T22:17:50.857" v="8147" actId="1076"/>
          <ac:spMkLst>
            <pc:docMk/>
            <pc:sldMk cId="1876703833" sldId="258"/>
            <ac:spMk id="127" creationId="{3F1BB616-F92C-5D08-A813-A446B0299478}"/>
          </ac:spMkLst>
        </pc:spChg>
        <pc:spChg chg="add mod">
          <ac:chgData name="Tran, Michelle (US 389U)" userId="00f56ebc-79e7-4e35-8a51-a2380e5e62dc" providerId="ADAL" clId="{5F35433B-5A40-49EE-AE24-5B98D97295E5}" dt="2025-10-15T16:33:10.156" v="8696" actId="1076"/>
          <ac:spMkLst>
            <pc:docMk/>
            <pc:sldMk cId="1876703833" sldId="258"/>
            <ac:spMk id="135" creationId="{A43DB804-623A-0D2F-0538-5F7B775A5BEE}"/>
          </ac:spMkLst>
        </pc:spChg>
        <pc:spChg chg="add mod">
          <ac:chgData name="Tran, Michelle (US 389U)" userId="00f56ebc-79e7-4e35-8a51-a2380e5e62dc" providerId="ADAL" clId="{5F35433B-5A40-49EE-AE24-5B98D97295E5}" dt="2025-10-07T22:17:50.857" v="8147" actId="1076"/>
          <ac:spMkLst>
            <pc:docMk/>
            <pc:sldMk cId="1876703833" sldId="258"/>
            <ac:spMk id="146" creationId="{46503B09-A561-6B05-2172-8967215B0005}"/>
          </ac:spMkLst>
        </pc:spChg>
        <pc:spChg chg="add mod">
          <ac:chgData name="Tran, Michelle (US 389U)" userId="00f56ebc-79e7-4e35-8a51-a2380e5e62dc" providerId="ADAL" clId="{5F35433B-5A40-49EE-AE24-5B98D97295E5}" dt="2025-10-07T22:17:50.857" v="8147" actId="1076"/>
          <ac:spMkLst>
            <pc:docMk/>
            <pc:sldMk cId="1876703833" sldId="258"/>
            <ac:spMk id="147" creationId="{CD822C6D-32C2-B7F3-AA7C-31D788D97443}"/>
          </ac:spMkLst>
        </pc:spChg>
        <pc:spChg chg="add mod">
          <ac:chgData name="Tran, Michelle (US 389U)" userId="00f56ebc-79e7-4e35-8a51-a2380e5e62dc" providerId="ADAL" clId="{5F35433B-5A40-49EE-AE24-5B98D97295E5}" dt="2025-10-07T22:17:50.857" v="8147" actId="1076"/>
          <ac:spMkLst>
            <pc:docMk/>
            <pc:sldMk cId="1876703833" sldId="258"/>
            <ac:spMk id="149" creationId="{1157E038-442F-37A0-CF04-8B53976D013C}"/>
          </ac:spMkLst>
        </pc:spChg>
        <pc:spChg chg="mod">
          <ac:chgData name="Tran, Michelle (US 389U)" userId="00f56ebc-79e7-4e35-8a51-a2380e5e62dc" providerId="ADAL" clId="{5F35433B-5A40-49EE-AE24-5B98D97295E5}" dt="2025-10-07T22:19:51.653" v="8166" actId="14100"/>
          <ac:spMkLst>
            <pc:docMk/>
            <pc:sldMk cId="1876703833" sldId="258"/>
            <ac:spMk id="153" creationId="{BE172473-6BBE-6129-1213-417EFDC7C82F}"/>
          </ac:spMkLst>
        </pc:spChg>
        <pc:grpChg chg="add mod">
          <ac:chgData name="Tran, Michelle (US 389U)" userId="00f56ebc-79e7-4e35-8a51-a2380e5e62dc" providerId="ADAL" clId="{5F35433B-5A40-49EE-AE24-5B98D97295E5}" dt="2025-10-07T22:16:59.752" v="8110" actId="14100"/>
          <ac:grpSpMkLst>
            <pc:docMk/>
            <pc:sldMk cId="1876703833" sldId="258"/>
            <ac:grpSpMk id="50" creationId="{4EE5B364-EEF1-16A1-EA63-44438D3CB971}"/>
          </ac:grpSpMkLst>
        </pc:grpChg>
        <pc:grpChg chg="add mod">
          <ac:chgData name="Tran, Michelle (US 389U)" userId="00f56ebc-79e7-4e35-8a51-a2380e5e62dc" providerId="ADAL" clId="{5F35433B-5A40-49EE-AE24-5B98D97295E5}" dt="2025-10-07T22:16:59.752" v="8110" actId="14100"/>
          <ac:grpSpMkLst>
            <pc:docMk/>
            <pc:sldMk cId="1876703833" sldId="258"/>
            <ac:grpSpMk id="97" creationId="{BFBFDE72-16C6-6184-7462-AF16F537E3FD}"/>
          </ac:grpSpMkLst>
        </pc:grpChg>
        <pc:grpChg chg="add mod">
          <ac:chgData name="Tran, Michelle (US 389U)" userId="00f56ebc-79e7-4e35-8a51-a2380e5e62dc" providerId="ADAL" clId="{5F35433B-5A40-49EE-AE24-5B98D97295E5}" dt="2025-10-07T22:16:59.752" v="8110" actId="14100"/>
          <ac:grpSpMkLst>
            <pc:docMk/>
            <pc:sldMk cId="1876703833" sldId="258"/>
            <ac:grpSpMk id="118" creationId="{983719DB-20E6-F613-C484-734E23CEB834}"/>
          </ac:grpSpMkLst>
        </pc:grpChg>
        <pc:grpChg chg="add mod">
          <ac:chgData name="Tran, Michelle (US 389U)" userId="00f56ebc-79e7-4e35-8a51-a2380e5e62dc" providerId="ADAL" clId="{5F35433B-5A40-49EE-AE24-5B98D97295E5}" dt="2025-10-07T21:45:04.262" v="6190" actId="1076"/>
          <ac:grpSpMkLst>
            <pc:docMk/>
            <pc:sldMk cId="1876703833" sldId="258"/>
            <ac:grpSpMk id="148" creationId="{B5FDFFFE-A57C-01C9-49F8-D529D6244561}"/>
          </ac:grpSpMkLst>
        </pc:grpChg>
        <pc:picChg chg="add mod modCrop">
          <ac:chgData name="Tran, Michelle (US 389U)" userId="00f56ebc-79e7-4e35-8a51-a2380e5e62dc" providerId="ADAL" clId="{5F35433B-5A40-49EE-AE24-5B98D97295E5}" dt="2025-10-16T00:44:04.029" v="8703" actId="1076"/>
          <ac:picMkLst>
            <pc:docMk/>
            <pc:sldMk cId="1876703833" sldId="258"/>
            <ac:picMk id="7" creationId="{9BF7AF16-0CB1-E0C1-C709-4E88A7631A5C}"/>
          </ac:picMkLst>
        </pc:picChg>
        <pc:picChg chg="add mod modCrop">
          <ac:chgData name="Tran, Michelle (US 389U)" userId="00f56ebc-79e7-4e35-8a51-a2380e5e62dc" providerId="ADAL" clId="{5F35433B-5A40-49EE-AE24-5B98D97295E5}" dt="2025-10-07T21:59:42.632" v="6552" actId="1076"/>
          <ac:picMkLst>
            <pc:docMk/>
            <pc:sldMk cId="1876703833" sldId="258"/>
            <ac:picMk id="16" creationId="{13B09645-6B4B-43F3-24E8-38FF87BFB8B9}"/>
          </ac:picMkLst>
        </pc:picChg>
        <pc:picChg chg="add mod ord modCrop">
          <ac:chgData name="Tran, Michelle (US 389U)" userId="00f56ebc-79e7-4e35-8a51-a2380e5e62dc" providerId="ADAL" clId="{5F35433B-5A40-49EE-AE24-5B98D97295E5}" dt="2025-10-07T21:44:58.299" v="6189" actId="164"/>
          <ac:picMkLst>
            <pc:docMk/>
            <pc:sldMk cId="1876703833" sldId="258"/>
            <ac:picMk id="31" creationId="{33CC6A24-FC30-67EE-63F0-06054C56A251}"/>
          </ac:picMkLst>
        </pc:picChg>
        <pc:picChg chg="add mod">
          <ac:chgData name="Tran, Michelle (US 389U)" userId="00f56ebc-79e7-4e35-8a51-a2380e5e62dc" providerId="ADAL" clId="{5F35433B-5A40-49EE-AE24-5B98D97295E5}" dt="2025-10-07T20:59:47.686" v="4721" actId="1076"/>
          <ac:picMkLst>
            <pc:docMk/>
            <pc:sldMk cId="1876703833" sldId="258"/>
            <ac:picMk id="32" creationId="{48EC9938-6307-B96A-A42F-FCC3AADA6B52}"/>
          </ac:picMkLst>
        </pc:picChg>
        <pc:picChg chg="add mod">
          <ac:chgData name="Tran, Michelle (US 389U)" userId="00f56ebc-79e7-4e35-8a51-a2380e5e62dc" providerId="ADAL" clId="{5F35433B-5A40-49EE-AE24-5B98D97295E5}" dt="2025-10-07T21:59:44.454" v="6553" actId="1076"/>
          <ac:picMkLst>
            <pc:docMk/>
            <pc:sldMk cId="1876703833" sldId="258"/>
            <ac:picMk id="39" creationId="{1CFF8E4C-4EF4-1A0C-1398-1B7C6AA22D53}"/>
          </ac:picMkLst>
        </pc:picChg>
        <pc:picChg chg="add mod ord modCrop">
          <ac:chgData name="Tran, Michelle (US 389U)" userId="00f56ebc-79e7-4e35-8a51-a2380e5e62dc" providerId="ADAL" clId="{5F35433B-5A40-49EE-AE24-5B98D97295E5}" dt="2025-10-07T22:48:59.397" v="8520" actId="1076"/>
          <ac:picMkLst>
            <pc:docMk/>
            <pc:sldMk cId="1876703833" sldId="258"/>
            <ac:picMk id="41" creationId="{0958C3E3-B905-1A75-59B2-E61FEBA982DF}"/>
          </ac:picMkLst>
        </pc:picChg>
        <pc:picChg chg="add mod modCrop">
          <ac:chgData name="Tran, Michelle (US 389U)" userId="00f56ebc-79e7-4e35-8a51-a2380e5e62dc" providerId="ADAL" clId="{5F35433B-5A40-49EE-AE24-5B98D97295E5}" dt="2025-10-07T21:46:25.652" v="6283" actId="1076"/>
          <ac:picMkLst>
            <pc:docMk/>
            <pc:sldMk cId="1876703833" sldId="258"/>
            <ac:picMk id="65" creationId="{45A7D4CC-FBA3-E82D-4625-97418ECD5653}"/>
          </ac:picMkLst>
        </pc:picChg>
        <pc:picChg chg="add mod modCrop">
          <ac:chgData name="Tran, Michelle (US 389U)" userId="00f56ebc-79e7-4e35-8a51-a2380e5e62dc" providerId="ADAL" clId="{5F35433B-5A40-49EE-AE24-5B98D97295E5}" dt="2025-10-07T22:00:45.142" v="6673" actId="1076"/>
          <ac:picMkLst>
            <pc:docMk/>
            <pc:sldMk cId="1876703833" sldId="258"/>
            <ac:picMk id="85" creationId="{27508E3A-D513-0F89-DD09-860CE3D4521B}"/>
          </ac:picMkLst>
        </pc:picChg>
        <pc:cxnChg chg="mod">
          <ac:chgData name="Tran, Michelle (US 389U)" userId="00f56ebc-79e7-4e35-8a51-a2380e5e62dc" providerId="ADAL" clId="{5F35433B-5A40-49EE-AE24-5B98D97295E5}" dt="2025-10-07T20:27:21.289" v="4195" actId="1076"/>
          <ac:cxnSpMkLst>
            <pc:docMk/>
            <pc:sldMk cId="1876703833" sldId="258"/>
            <ac:cxnSpMk id="55" creationId="{0F05590C-5A15-66C0-D636-624ED4C585F0}"/>
          </ac:cxnSpMkLst>
        </pc:cxnChg>
        <pc:cxnChg chg="mod">
          <ac:chgData name="Tran, Michelle (US 389U)" userId="00f56ebc-79e7-4e35-8a51-a2380e5e62dc" providerId="ADAL" clId="{5F35433B-5A40-49EE-AE24-5B98D97295E5}" dt="2025-10-07T20:27:37.260" v="4198" actId="14100"/>
          <ac:cxnSpMkLst>
            <pc:docMk/>
            <pc:sldMk cId="1876703833" sldId="258"/>
            <ac:cxnSpMk id="56" creationId="{237A1071-5B5F-7E7F-1E9A-9BFFD3AA61DB}"/>
          </ac:cxnSpMkLst>
        </pc:cxnChg>
        <pc:cxnChg chg="mod">
          <ac:chgData name="Tran, Michelle (US 389U)" userId="00f56ebc-79e7-4e35-8a51-a2380e5e62dc" providerId="ADAL" clId="{5F35433B-5A40-49EE-AE24-5B98D97295E5}" dt="2025-10-07T20:27:21.289" v="4195" actId="1076"/>
          <ac:cxnSpMkLst>
            <pc:docMk/>
            <pc:sldMk cId="1876703833" sldId="258"/>
            <ac:cxnSpMk id="57" creationId="{D7996947-69B1-026B-0475-B210D41EB6EF}"/>
          </ac:cxnSpMkLst>
        </pc:cxnChg>
        <pc:cxnChg chg="add mod">
          <ac:chgData name="Tran, Michelle (US 389U)" userId="00f56ebc-79e7-4e35-8a51-a2380e5e62dc" providerId="ADAL" clId="{5F35433B-5A40-49EE-AE24-5B98D97295E5}" dt="2025-10-07T20:28:12.551" v="4203" actId="164"/>
          <ac:cxnSpMkLst>
            <pc:docMk/>
            <pc:sldMk cId="1876703833" sldId="258"/>
            <ac:cxnSpMk id="106" creationId="{6FF7EF2C-F903-6AC3-CB4C-9A7D95F7E472}"/>
          </ac:cxnSpMkLst>
        </pc:cxnChg>
        <pc:cxnChg chg="add mod">
          <ac:chgData name="Tran, Michelle (US 389U)" userId="00f56ebc-79e7-4e35-8a51-a2380e5e62dc" providerId="ADAL" clId="{5F35433B-5A40-49EE-AE24-5B98D97295E5}" dt="2025-10-07T20:28:12.551" v="4203" actId="164"/>
          <ac:cxnSpMkLst>
            <pc:docMk/>
            <pc:sldMk cId="1876703833" sldId="258"/>
            <ac:cxnSpMk id="108" creationId="{8C3BA7E8-990C-DAE4-D1EC-EE3A27F3956A}"/>
          </ac:cxnSpMkLst>
        </pc:cxnChg>
        <pc:cxnChg chg="add mod">
          <ac:chgData name="Tran, Michelle (US 389U)" userId="00f56ebc-79e7-4e35-8a51-a2380e5e62dc" providerId="ADAL" clId="{5F35433B-5A40-49EE-AE24-5B98D97295E5}" dt="2025-10-07T20:28:12.551" v="4203" actId="164"/>
          <ac:cxnSpMkLst>
            <pc:docMk/>
            <pc:sldMk cId="1876703833" sldId="258"/>
            <ac:cxnSpMk id="116" creationId="{7D6C13B4-AC29-2EC4-4066-31DE514CD356}"/>
          </ac:cxnSpMkLst>
        </pc:cxnChg>
        <pc:cxnChg chg="add mod">
          <ac:chgData name="Tran, Michelle (US 389U)" userId="00f56ebc-79e7-4e35-8a51-a2380e5e62dc" providerId="ADAL" clId="{5F35433B-5A40-49EE-AE24-5B98D97295E5}" dt="2025-10-07T21:44:58.299" v="6189" actId="164"/>
          <ac:cxnSpMkLst>
            <pc:docMk/>
            <pc:sldMk cId="1876703833" sldId="258"/>
            <ac:cxnSpMk id="137" creationId="{9CE9458F-E205-AD29-5D77-27ECAE2CE04A}"/>
          </ac:cxnSpMkLst>
        </pc:cxnChg>
        <pc:cxnChg chg="add mod">
          <ac:chgData name="Tran, Michelle (US 389U)" userId="00f56ebc-79e7-4e35-8a51-a2380e5e62dc" providerId="ADAL" clId="{5F35433B-5A40-49EE-AE24-5B98D97295E5}" dt="2025-10-07T21:44:58.299" v="6189" actId="164"/>
          <ac:cxnSpMkLst>
            <pc:docMk/>
            <pc:sldMk cId="1876703833" sldId="258"/>
            <ac:cxnSpMk id="138" creationId="{92CC4729-E832-9CE9-48C0-EB5946F4C3F6}"/>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p>
        </p:txBody>
      </p:sp>
      <p:sp>
        <p:nvSpPr>
          <p:cNvPr id="4" name="Date Placeholder 3"/>
          <p:cNvSpPr>
            <a:spLocks noGrp="1"/>
          </p:cNvSpPr>
          <p:nvPr>
            <p:ph type="dt" sz="half" idx="10"/>
          </p:nvPr>
        </p:nvSpPr>
        <p:spPr/>
        <p:txBody>
          <a:bodyPr/>
          <a:lstStyle/>
          <a:p>
            <a:fld id="{9B41C0FA-16C0-894C-A716-8787E14EF5B7}"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41C0FA-16C0-894C-A716-8787E14EF5B7}"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B41C0FA-16C0-894C-A716-8787E14EF5B7}" type="datetimeFigureOut">
              <a:rPr lang="en-US" smtClean="0"/>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B41C0FA-16C0-894C-A716-8787E14EF5B7}" type="datetimeFigureOut">
              <a:rPr lang="en-US" smtClean="0"/>
              <a:t>10/16/2025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B41C0FA-16C0-894C-A716-8787E14EF5B7}" type="datetimeFigureOut">
              <a:rPr lang="en-US" smtClean="0"/>
              <a:t>10/16/2025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10/16/2025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41C0FA-16C0-894C-A716-8787E14EF5B7}"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41C0FA-16C0-894C-A716-8787E14EF5B7}"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10/16/2025</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app.smartsheetgov.com/dashboards/vq6rFgXgVH8pm8J59XCW4fpPwHv3mMg25pCPwRC1"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2.jpeg"/><Relationship Id="rId7" Type="http://schemas.openxmlformats.org/officeDocument/2006/relationships/image" Target="../media/image5.tiff"/><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image" Target="../media/image8.tiff"/><Relationship Id="rId4" Type="http://schemas.openxmlformats.org/officeDocument/2006/relationships/image" Target="../media/image3.wmf"/><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28873-7BE3-45BF-B66F-E5A39CF5F513}"/>
              </a:ext>
            </a:extLst>
          </p:cNvPr>
          <p:cNvSpPr>
            <a:spLocks noGrp="1"/>
          </p:cNvSpPr>
          <p:nvPr>
            <p:ph type="title"/>
          </p:nvPr>
        </p:nvSpPr>
        <p:spPr>
          <a:xfrm>
            <a:off x="1508757" y="1162057"/>
            <a:ext cx="18928080" cy="925279"/>
          </a:xfrm>
        </p:spPr>
        <p:txBody>
          <a:bodyPr anchor="t">
            <a:normAutofit fontScale="90000"/>
          </a:bodyPr>
          <a:lstStyle/>
          <a:p>
            <a:r>
              <a:rPr lang="en-US" sz="6000">
                <a:latin typeface="Arial" panose="020B0604020202020204" pitchFamily="34" charset="0"/>
                <a:ea typeface="Inter" panose="02000503000000020004" pitchFamily="2" charset="0"/>
                <a:cs typeface="Arial" panose="020B0604020202020204" pitchFamily="34" charset="0"/>
              </a:rPr>
              <a:t>2025 RPD Poster Template Guidelines</a:t>
            </a:r>
            <a:br>
              <a:rPr lang="en-US" sz="6000">
                <a:latin typeface="Arial" panose="020B0604020202020204" pitchFamily="34" charset="0"/>
                <a:ea typeface="Inter" panose="02000503000000020004" pitchFamily="2" charset="0"/>
                <a:cs typeface="Arial" panose="020B0604020202020204" pitchFamily="34" charset="0"/>
              </a:rPr>
            </a:br>
            <a:br>
              <a:rPr lang="en-US" sz="6000">
                <a:latin typeface="Arial" panose="020B0604020202020204" pitchFamily="34" charset="0"/>
                <a:ea typeface="Inter" panose="02000503000000020004" pitchFamily="2" charset="0"/>
                <a:cs typeface="Arial" panose="020B0604020202020204" pitchFamily="34" charset="0"/>
              </a:rPr>
            </a:br>
            <a:endParaRPr lang="en-US" sz="2200"/>
          </a:p>
        </p:txBody>
      </p:sp>
      <p:sp>
        <p:nvSpPr>
          <p:cNvPr id="3" name="STEP 1…">
            <a:extLst>
              <a:ext uri="{FF2B5EF4-FFF2-40B4-BE49-F238E27FC236}">
                <a16:creationId xmlns:a16="http://schemas.microsoft.com/office/drawing/2014/main" id="{D19DEE57-A164-4073-896C-313500969CE8}"/>
              </a:ext>
            </a:extLst>
          </p:cNvPr>
          <p:cNvSpPr txBox="1"/>
          <p:nvPr/>
        </p:nvSpPr>
        <p:spPr>
          <a:xfrm>
            <a:off x="1508757" y="2682328"/>
            <a:ext cx="13252269" cy="87523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28587" tIns="128587" rIns="128587" bIns="128587">
            <a:spAutoFit/>
          </a:bodyPr>
          <a:lstStyle/>
          <a:p>
            <a:pPr defTabSz="2194560">
              <a:spcBef>
                <a:spcPts val="2160"/>
              </a:spcBef>
              <a:defRPr sz="2500" spc="75">
                <a:solidFill>
                  <a:srgbClr val="EF2737"/>
                </a:solidFill>
                <a:latin typeface="Inter Bold"/>
                <a:ea typeface="Inter Bold"/>
                <a:cs typeface="Inter Bold"/>
                <a:sym typeface="Inter Bold"/>
              </a:defRPr>
            </a:pPr>
            <a:r>
              <a:rPr lang="en-US" sz="4000" b="1">
                <a:latin typeface="Arial" panose="020B0604020202020204" pitchFamily="34" charset="0"/>
                <a:ea typeface="Inter" panose="02000503000000020004" pitchFamily="2" charset="0"/>
                <a:cs typeface="Arial" panose="020B0604020202020204" pitchFamily="34" charset="0"/>
              </a:rPr>
              <a:t>Fill out information in top header area: </a:t>
            </a:r>
            <a:endParaRPr sz="4000" b="1">
              <a:latin typeface="Arial" panose="020B0604020202020204" pitchFamily="34" charset="0"/>
              <a:ea typeface="Inter" panose="02000503000000020004" pitchFamily="2" charset="0"/>
              <a:cs typeface="Arial" panose="020B0604020202020204" pitchFamily="34" charset="0"/>
            </a:endParaRPr>
          </a:p>
        </p:txBody>
      </p:sp>
      <p:sp>
        <p:nvSpPr>
          <p:cNvPr id="6" name="TextBox 5">
            <a:extLst>
              <a:ext uri="{FF2B5EF4-FFF2-40B4-BE49-F238E27FC236}">
                <a16:creationId xmlns:a16="http://schemas.microsoft.com/office/drawing/2014/main" id="{DCBEFC8C-F182-45E3-B909-DDCBAB61B8A4}"/>
              </a:ext>
            </a:extLst>
          </p:cNvPr>
          <p:cNvSpPr txBox="1"/>
          <p:nvPr/>
        </p:nvSpPr>
        <p:spPr>
          <a:xfrm>
            <a:off x="1508757" y="3659806"/>
            <a:ext cx="19391814" cy="6801862"/>
          </a:xfrm>
          <a:prstGeom prst="rect">
            <a:avLst/>
          </a:prstGeom>
          <a:noFill/>
        </p:spPr>
        <p:txBody>
          <a:bodyPr wrap="square" rtlCol="0">
            <a:spAutoFit/>
          </a:bodyPr>
          <a:lstStyle/>
          <a:p>
            <a:pPr marL="571500" indent="-571500">
              <a:buFont typeface="Arial" panose="020B0604020202020204" pitchFamily="34" charset="0"/>
              <a:buChar char="•"/>
            </a:pPr>
            <a:r>
              <a:rPr lang="en-US" sz="3600"/>
              <a:t>Poster Title</a:t>
            </a:r>
          </a:p>
          <a:p>
            <a:pPr marL="571500" indent="-571500">
              <a:buFont typeface="Arial" panose="020B0604020202020204" pitchFamily="34" charset="0"/>
              <a:buChar char="•"/>
            </a:pPr>
            <a:r>
              <a:rPr lang="en-US" sz="3600"/>
              <a:t>Your name, section number, and your postdoc job title (see list below)</a:t>
            </a:r>
          </a:p>
          <a:p>
            <a:pPr marL="1028700" lvl="1" indent="-571500">
              <a:buFont typeface="Wingdings" panose="05000000000000000000" pitchFamily="2" charset="2"/>
              <a:buChar char="q"/>
            </a:pPr>
            <a:r>
              <a:rPr lang="en-US" sz="3600"/>
              <a:t>If you are a JPL postdoc employee, please use job title: JPL Postdoctoral Fellow</a:t>
            </a:r>
          </a:p>
          <a:p>
            <a:pPr marL="1028700" lvl="1" indent="-571500">
              <a:buFont typeface="Wingdings" panose="05000000000000000000" pitchFamily="2" charset="2"/>
              <a:buChar char="q"/>
            </a:pPr>
            <a:r>
              <a:rPr lang="en-US" sz="3600"/>
              <a:t>If you are an NPP Fellow, please use job title: NASA Postdoctoral Fellow</a:t>
            </a:r>
          </a:p>
          <a:p>
            <a:pPr marL="1028700" lvl="1" indent="-571500">
              <a:buFont typeface="Wingdings" panose="05000000000000000000" pitchFamily="2" charset="2"/>
              <a:buChar char="q"/>
            </a:pPr>
            <a:r>
              <a:rPr lang="en-US" sz="3600"/>
              <a:t>If you are a Visiting postdoc, please use job title:  Visiting Postdoctoral Scholar</a:t>
            </a:r>
          </a:p>
          <a:p>
            <a:pPr marL="1028700" lvl="1" indent="-571500">
              <a:buFont typeface="Wingdings" panose="05000000000000000000" pitchFamily="2" charset="2"/>
              <a:buChar char="q"/>
            </a:pPr>
            <a:r>
              <a:rPr lang="en-US" sz="3600"/>
              <a:t>If you are a JIFRESSE postdoc, please use job title: JIFRESSE/UCLA Postdoc</a:t>
            </a:r>
          </a:p>
          <a:p>
            <a:pPr marL="571500" indent="-571500">
              <a:buFont typeface="Arial" panose="020B0604020202020204" pitchFamily="34" charset="0"/>
              <a:buChar char="•"/>
            </a:pPr>
            <a:r>
              <a:rPr lang="en-US" sz="3600"/>
              <a:t>Your section number</a:t>
            </a:r>
          </a:p>
          <a:p>
            <a:pPr marL="571500" indent="-571500">
              <a:buFont typeface="Arial" panose="020B0604020202020204" pitchFamily="34" charset="0"/>
              <a:buChar char="•"/>
            </a:pPr>
            <a:r>
              <a:rPr lang="en-US" sz="3600"/>
              <a:t>Your advisor’s name and other collaborators and their section numbers</a:t>
            </a:r>
          </a:p>
          <a:p>
            <a:pPr marL="571500" indent="-571500">
              <a:buFont typeface="Arial" panose="020B0604020202020204" pitchFamily="34" charset="0"/>
              <a:buChar char="•"/>
            </a:pPr>
            <a:endParaRPr lang="en-US" sz="3600"/>
          </a:p>
          <a:p>
            <a:r>
              <a:rPr lang="en-US" sz="3600" b="1"/>
              <a:t>NOTE: Do not change the header (green) color as it is meant to highlight the postdoc posters during the event.  </a:t>
            </a:r>
          </a:p>
          <a:p>
            <a:endParaRPr lang="en-US" sz="4000"/>
          </a:p>
        </p:txBody>
      </p:sp>
      <p:sp>
        <p:nvSpPr>
          <p:cNvPr id="7" name="STEP 1…">
            <a:extLst>
              <a:ext uri="{FF2B5EF4-FFF2-40B4-BE49-F238E27FC236}">
                <a16:creationId xmlns:a16="http://schemas.microsoft.com/office/drawing/2014/main" id="{4228595D-57F3-4517-BF47-652D788754A1}"/>
              </a:ext>
            </a:extLst>
          </p:cNvPr>
          <p:cNvSpPr txBox="1"/>
          <p:nvPr/>
        </p:nvSpPr>
        <p:spPr>
          <a:xfrm>
            <a:off x="1508756" y="10327124"/>
            <a:ext cx="13252269" cy="87523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28587" tIns="128587" rIns="128587" bIns="128587">
            <a:spAutoFit/>
          </a:bodyPr>
          <a:lstStyle/>
          <a:p>
            <a:pPr defTabSz="2194560">
              <a:spcBef>
                <a:spcPts val="2160"/>
              </a:spcBef>
              <a:defRPr sz="2500" spc="75">
                <a:solidFill>
                  <a:srgbClr val="EF2737"/>
                </a:solidFill>
                <a:latin typeface="Inter Bold"/>
                <a:ea typeface="Inter Bold"/>
                <a:cs typeface="Inter Bold"/>
                <a:sym typeface="Inter Bold"/>
              </a:defRPr>
            </a:pPr>
            <a:r>
              <a:rPr lang="en-US" sz="4000" b="1">
                <a:latin typeface="Arial" panose="020B0604020202020204" pitchFamily="34" charset="0"/>
                <a:ea typeface="Inter" panose="02000503000000020004" pitchFamily="2" charset="0"/>
                <a:cs typeface="Arial" panose="020B0604020202020204" pitchFamily="34" charset="0"/>
              </a:rPr>
              <a:t>Content Area:</a:t>
            </a:r>
          </a:p>
        </p:txBody>
      </p:sp>
      <p:sp>
        <p:nvSpPr>
          <p:cNvPr id="8" name="TextBox 7">
            <a:extLst>
              <a:ext uri="{FF2B5EF4-FFF2-40B4-BE49-F238E27FC236}">
                <a16:creationId xmlns:a16="http://schemas.microsoft.com/office/drawing/2014/main" id="{79983C0C-3F71-4D81-9032-44B4E6CF36B8}"/>
              </a:ext>
            </a:extLst>
          </p:cNvPr>
          <p:cNvSpPr txBox="1"/>
          <p:nvPr/>
        </p:nvSpPr>
        <p:spPr>
          <a:xfrm>
            <a:off x="1508757" y="24876762"/>
            <a:ext cx="19391814" cy="6247864"/>
          </a:xfrm>
          <a:prstGeom prst="rect">
            <a:avLst/>
          </a:prstGeom>
          <a:noFill/>
        </p:spPr>
        <p:txBody>
          <a:bodyPr wrap="square" rtlCol="0">
            <a:spAutoFit/>
          </a:bodyPr>
          <a:lstStyle/>
          <a:p>
            <a:r>
              <a:rPr lang="en-US" sz="3600"/>
              <a:t>Gray Box to the right:</a:t>
            </a:r>
          </a:p>
          <a:p>
            <a:pPr marL="571500" indent="-571500">
              <a:buFont typeface="Arial" panose="020B0604020202020204" pitchFamily="34" charset="0"/>
              <a:buChar char="•"/>
            </a:pPr>
            <a:r>
              <a:rPr lang="en-US" sz="3600"/>
              <a:t>Add publications relevant to the work being presented. If no publications yet, indicate manuscripts in prep or submitted.</a:t>
            </a:r>
          </a:p>
          <a:p>
            <a:pPr marL="571500" indent="-571500">
              <a:buFont typeface="Arial" panose="020B0604020202020204" pitchFamily="34" charset="0"/>
              <a:buChar char="•"/>
            </a:pPr>
            <a:r>
              <a:rPr lang="en-US" sz="3600"/>
              <a:t>Add your contact information</a:t>
            </a:r>
          </a:p>
          <a:p>
            <a:endParaRPr lang="en-US" sz="3600"/>
          </a:p>
          <a:p>
            <a:r>
              <a:rPr lang="en-US" sz="3600"/>
              <a:t>To the left:</a:t>
            </a:r>
          </a:p>
          <a:p>
            <a:pPr marL="571500" indent="-571500">
              <a:buFont typeface="Arial" panose="020B0604020202020204" pitchFamily="34" charset="0"/>
              <a:buChar char="•"/>
            </a:pPr>
            <a:r>
              <a:rPr lang="en-US" sz="3600"/>
              <a:t>Add your Poster Number (refer to the </a:t>
            </a:r>
            <a:r>
              <a:rPr lang="en-US" sz="3600">
                <a:hlinkClick r:id="rId2"/>
              </a:rPr>
              <a:t>list</a:t>
            </a:r>
            <a:r>
              <a:rPr lang="en-US" sz="3600"/>
              <a:t> from the Postdoc Office, or to email received upon signing up  (sent from Smartsheet, check your spam folder))</a:t>
            </a:r>
          </a:p>
          <a:p>
            <a:endParaRPr lang="en-US" sz="3600"/>
          </a:p>
          <a:p>
            <a:r>
              <a:rPr lang="en-US" sz="3600"/>
              <a:t>NOTE: Do not remove the copyright and NASA/JPL notations.</a:t>
            </a:r>
          </a:p>
          <a:p>
            <a:pPr marL="571500" indent="-571500">
              <a:buFont typeface="Arial" panose="020B0604020202020204" pitchFamily="34" charset="0"/>
              <a:buChar char="•"/>
            </a:pPr>
            <a:endParaRPr lang="en-US" sz="4000"/>
          </a:p>
        </p:txBody>
      </p:sp>
      <p:sp>
        <p:nvSpPr>
          <p:cNvPr id="9" name="STEP 1…">
            <a:extLst>
              <a:ext uri="{FF2B5EF4-FFF2-40B4-BE49-F238E27FC236}">
                <a16:creationId xmlns:a16="http://schemas.microsoft.com/office/drawing/2014/main" id="{600782D4-133E-44AB-8008-844A725AFDBC}"/>
              </a:ext>
            </a:extLst>
          </p:cNvPr>
          <p:cNvSpPr txBox="1"/>
          <p:nvPr/>
        </p:nvSpPr>
        <p:spPr>
          <a:xfrm>
            <a:off x="1508757" y="23975184"/>
            <a:ext cx="13252269" cy="87523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28587" tIns="128587" rIns="128587" bIns="128587">
            <a:spAutoFit/>
          </a:bodyPr>
          <a:lstStyle/>
          <a:p>
            <a:pPr defTabSz="2194560">
              <a:spcBef>
                <a:spcPts val="2160"/>
              </a:spcBef>
              <a:defRPr sz="2500" spc="75">
                <a:solidFill>
                  <a:srgbClr val="EF2737"/>
                </a:solidFill>
                <a:latin typeface="Inter Bold"/>
                <a:ea typeface="Inter Bold"/>
                <a:cs typeface="Inter Bold"/>
                <a:sym typeface="Inter Bold"/>
              </a:defRPr>
            </a:pPr>
            <a:r>
              <a:rPr lang="en-US" sz="4000" b="1">
                <a:latin typeface="Arial" panose="020B0604020202020204" pitchFamily="34" charset="0"/>
                <a:ea typeface="Inter" panose="02000503000000020004" pitchFamily="2" charset="0"/>
                <a:cs typeface="Arial" panose="020B0604020202020204" pitchFamily="34" charset="0"/>
              </a:rPr>
              <a:t>Footer Area:</a:t>
            </a:r>
          </a:p>
        </p:txBody>
      </p:sp>
      <p:sp>
        <p:nvSpPr>
          <p:cNvPr id="10" name="TextBox 9">
            <a:extLst>
              <a:ext uri="{FF2B5EF4-FFF2-40B4-BE49-F238E27FC236}">
                <a16:creationId xmlns:a16="http://schemas.microsoft.com/office/drawing/2014/main" id="{A0BD9A83-3BAE-43E3-BA08-64A8E1131C63}"/>
              </a:ext>
            </a:extLst>
          </p:cNvPr>
          <p:cNvSpPr txBox="1"/>
          <p:nvPr/>
        </p:nvSpPr>
        <p:spPr>
          <a:xfrm>
            <a:off x="1508756" y="11285079"/>
            <a:ext cx="18227043" cy="12895838"/>
          </a:xfrm>
          <a:prstGeom prst="rect">
            <a:avLst/>
          </a:prstGeom>
          <a:noFill/>
        </p:spPr>
        <p:txBody>
          <a:bodyPr wrap="square" rtlCol="0">
            <a:spAutoFit/>
          </a:bodyPr>
          <a:lstStyle/>
          <a:p>
            <a:r>
              <a:rPr lang="en-US" sz="3600"/>
              <a:t>Be mindful of the judging criteria:</a:t>
            </a:r>
          </a:p>
          <a:p>
            <a:pPr marL="571500" indent="-571500">
              <a:buFont typeface="Arial" panose="020B0604020202020204" pitchFamily="34" charset="0"/>
              <a:buChar char="•"/>
            </a:pPr>
            <a:r>
              <a:rPr lang="en-US" sz="3600" b="1"/>
              <a:t>Original research contribution</a:t>
            </a:r>
          </a:p>
          <a:p>
            <a:pPr marL="1028700" lvl="1" indent="-571500">
              <a:buFont typeface="Courier New" panose="02070309020205020404" pitchFamily="49" charset="0"/>
              <a:buChar char="o"/>
            </a:pPr>
            <a:r>
              <a:rPr lang="en-US" sz="3600"/>
              <a:t>Does the poster clearly explain the postdoc’s individual contribution to the research? Specifically, where the postdoc’s research fits within the framework of the larger team project.</a:t>
            </a:r>
          </a:p>
          <a:p>
            <a:pPr marL="1028700" lvl="1" indent="-571500">
              <a:buFont typeface="Courier New" panose="02070309020205020404" pitchFamily="49" charset="0"/>
              <a:buChar char="o"/>
            </a:pPr>
            <a:r>
              <a:rPr lang="en-US" sz="3600"/>
              <a:t>Does the research contain novel concepts, theoretical frameworks, methods, or devices?</a:t>
            </a:r>
          </a:p>
          <a:p>
            <a:pPr marL="1028700" lvl="1" indent="-571500">
              <a:buFont typeface="Courier New" panose="02070309020205020404" pitchFamily="49" charset="0"/>
              <a:buChar char="o"/>
            </a:pPr>
            <a:r>
              <a:rPr lang="en-US" sz="3600"/>
              <a:t>Does the presenter's research offer the potential to introduce novel contribution or </a:t>
            </a:r>
            <a:r>
              <a:rPr lang="en-US" sz="3600" i="0">
                <a:effectLst/>
              </a:rPr>
              <a:t>advancements</a:t>
            </a:r>
            <a:r>
              <a:rPr lang="en-US" sz="3600"/>
              <a:t> to the field?</a:t>
            </a:r>
          </a:p>
          <a:p>
            <a:pPr marL="571500" indent="-571500">
              <a:buFont typeface="Arial" panose="020B0604020202020204" pitchFamily="34" charset="0"/>
              <a:buChar char="•"/>
            </a:pPr>
            <a:r>
              <a:rPr lang="en-US" sz="3600" b="1"/>
              <a:t>Communication</a:t>
            </a:r>
          </a:p>
          <a:p>
            <a:pPr marL="1028700" lvl="1" indent="-571500">
              <a:buFont typeface="Courier New" panose="02070309020205020404" pitchFamily="49" charset="0"/>
              <a:buChar char="o"/>
            </a:pPr>
            <a:r>
              <a:rPr lang="en-US" sz="3600"/>
              <a:t>Does the poster clearly convey the research's motivation and its alignment with broader JPL/NASA objectives? For example: What are the long-term goals of this work? If this research is successful, what JPL-relevant science/technology does this work enable? </a:t>
            </a:r>
          </a:p>
          <a:p>
            <a:pPr marL="1028700" lvl="1" indent="-571500">
              <a:buFont typeface="Courier New" panose="02070309020205020404" pitchFamily="49" charset="0"/>
              <a:buChar char="o"/>
            </a:pPr>
            <a:r>
              <a:rPr lang="en-US" sz="3600"/>
              <a:t>Does the poster outline a comprehensive plan for sharing this research with the wider community beyond JPL? Is there a clear strategy to showcase the work's significance?</a:t>
            </a:r>
          </a:p>
          <a:p>
            <a:pPr marL="1028700" lvl="1" indent="-571500">
              <a:buFont typeface="Courier New" panose="02070309020205020404" pitchFamily="49" charset="0"/>
              <a:buChar char="o"/>
            </a:pPr>
            <a:r>
              <a:rPr lang="en-US" sz="3600" i="0">
                <a:effectLst/>
              </a:rPr>
              <a:t>Is the poster succinct, yet comprehensive, designed to cater to an audience with varying levels of expertise? Can an individual from a different discipline easily comprehend the content?</a:t>
            </a:r>
            <a:endParaRPr lang="en-US" sz="3600"/>
          </a:p>
          <a:p>
            <a:pPr marL="571500" indent="-571500">
              <a:buFont typeface="Arial" panose="020B0604020202020204" pitchFamily="34" charset="0"/>
              <a:buChar char="•"/>
            </a:pPr>
            <a:r>
              <a:rPr lang="en-US" sz="3600" b="1"/>
              <a:t>Clarity of presentation</a:t>
            </a:r>
          </a:p>
          <a:p>
            <a:pPr marL="1028700" lvl="1" indent="-571500">
              <a:buFont typeface="Courier New" panose="02070309020205020404" pitchFamily="49" charset="0"/>
              <a:buChar char="o"/>
            </a:pPr>
            <a:r>
              <a:rPr lang="en-US" sz="3600"/>
              <a:t>Are the components of the poster organized in a logical flow, guiding the reader from background information to the research's significance?</a:t>
            </a:r>
          </a:p>
          <a:p>
            <a:pPr marL="1028700" lvl="1" indent="-571500">
              <a:buFont typeface="Courier New" panose="02070309020205020404" pitchFamily="49" charset="0"/>
              <a:buChar char="o"/>
            </a:pPr>
            <a:r>
              <a:rPr lang="en-US" sz="3600"/>
              <a:t>Are the components of the poster balanced across the poster, ensuring an even representation of components without overwhelming or underrepresenting any section?</a:t>
            </a:r>
            <a:br>
              <a:rPr lang="en-US" sz="4000"/>
            </a:br>
            <a:endParaRPr lang="en-US" sz="4000"/>
          </a:p>
        </p:txBody>
      </p:sp>
    </p:spTree>
    <p:extLst>
      <p:ext uri="{BB962C8B-B14F-4D97-AF65-F5344CB8AC3E}">
        <p14:creationId xmlns:p14="http://schemas.microsoft.com/office/powerpoint/2010/main" val="184575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119" name="Rectangle: Rounded Corners 118">
            <a:extLst>
              <a:ext uri="{FF2B5EF4-FFF2-40B4-BE49-F238E27FC236}">
                <a16:creationId xmlns:a16="http://schemas.microsoft.com/office/drawing/2014/main" id="{216CB25E-4ED8-FB37-8B13-4E6DA0446905}"/>
              </a:ext>
            </a:extLst>
          </p:cNvPr>
          <p:cNvSpPr/>
          <p:nvPr/>
        </p:nvSpPr>
        <p:spPr>
          <a:xfrm>
            <a:off x="9897234" y="13968905"/>
            <a:ext cx="11748573" cy="5404126"/>
          </a:xfrm>
          <a:prstGeom prst="roundRect">
            <a:avLst>
              <a:gd name="adj" fmla="val 7484"/>
            </a:avLst>
          </a:prstGeom>
          <a:solidFill>
            <a:schemeClr val="accent5">
              <a:lumMod val="60000"/>
              <a:lumOff val="40000"/>
              <a:alpha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Rounded Corners 119">
            <a:extLst>
              <a:ext uri="{FF2B5EF4-FFF2-40B4-BE49-F238E27FC236}">
                <a16:creationId xmlns:a16="http://schemas.microsoft.com/office/drawing/2014/main" id="{C2BF6AD7-4CA4-0885-04C4-C52E6CE81465}"/>
              </a:ext>
            </a:extLst>
          </p:cNvPr>
          <p:cNvSpPr/>
          <p:nvPr/>
        </p:nvSpPr>
        <p:spPr>
          <a:xfrm>
            <a:off x="299792" y="17567493"/>
            <a:ext cx="14254197" cy="8461559"/>
          </a:xfrm>
          <a:prstGeom prst="roundRect">
            <a:avLst>
              <a:gd name="adj" fmla="val 7484"/>
            </a:avLst>
          </a:prstGeom>
          <a:solidFill>
            <a:schemeClr val="accent5">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Rounded Corners 124">
            <a:extLst>
              <a:ext uri="{FF2B5EF4-FFF2-40B4-BE49-F238E27FC236}">
                <a16:creationId xmlns:a16="http://schemas.microsoft.com/office/drawing/2014/main" id="{139BB98A-5E15-D6FC-277C-000BCD686527}"/>
              </a:ext>
            </a:extLst>
          </p:cNvPr>
          <p:cNvSpPr/>
          <p:nvPr/>
        </p:nvSpPr>
        <p:spPr>
          <a:xfrm>
            <a:off x="14856398" y="19667708"/>
            <a:ext cx="6789409" cy="7517827"/>
          </a:xfrm>
          <a:prstGeom prst="roundRect">
            <a:avLst>
              <a:gd name="adj" fmla="val 7484"/>
            </a:avLst>
          </a:pr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44FFF252-ACD2-B96C-087C-9AF97ECF2A0B}"/>
              </a:ext>
            </a:extLst>
          </p:cNvPr>
          <p:cNvSpPr/>
          <p:nvPr/>
        </p:nvSpPr>
        <p:spPr>
          <a:xfrm>
            <a:off x="299793" y="10973923"/>
            <a:ext cx="21346014" cy="2707274"/>
          </a:xfrm>
          <a:prstGeom prst="roundRect">
            <a:avLst>
              <a:gd name="adj" fmla="val 7484"/>
            </a:avLst>
          </a:prstGeom>
          <a:solidFill>
            <a:schemeClr val="accent4">
              <a:alpha val="7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04185AC-9F19-D1B5-3E2C-C165D877F433}"/>
              </a:ext>
            </a:extLst>
          </p:cNvPr>
          <p:cNvSpPr/>
          <p:nvPr/>
        </p:nvSpPr>
        <p:spPr>
          <a:xfrm>
            <a:off x="0" y="2103689"/>
            <a:ext cx="21945600" cy="540537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1B6AD9F-C2D0-FAA0-B80B-B64AFDA924FD}"/>
              </a:ext>
            </a:extLst>
          </p:cNvPr>
          <p:cNvSpPr/>
          <p:nvPr/>
        </p:nvSpPr>
        <p:spPr>
          <a:xfrm>
            <a:off x="5358063" y="30853401"/>
            <a:ext cx="15968923" cy="175435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03CE19A-D280-F67F-3E02-115A87F9AEB3}"/>
              </a:ext>
            </a:extLst>
          </p:cNvPr>
          <p:cNvSpPr txBox="1"/>
          <p:nvPr/>
        </p:nvSpPr>
        <p:spPr>
          <a:xfrm>
            <a:off x="472283" y="3374251"/>
            <a:ext cx="21474545" cy="2308324"/>
          </a:xfrm>
          <a:prstGeom prst="rect">
            <a:avLst/>
          </a:prstGeom>
          <a:noFill/>
        </p:spPr>
        <p:txBody>
          <a:bodyPr wrap="square" rtlCol="0">
            <a:spAutoFit/>
          </a:bodyPr>
          <a:lstStyle/>
          <a:p>
            <a:pPr algn="ctr"/>
            <a:r>
              <a:rPr lang="en-US" sz="7200" b="1">
                <a:solidFill>
                  <a:schemeClr val="bg1"/>
                </a:solidFill>
                <a:latin typeface="Arial" panose="020B0604020202020204" pitchFamily="34" charset="0"/>
                <a:cs typeface="Arial" panose="020B0604020202020204" pitchFamily="34" charset="0"/>
              </a:rPr>
              <a:t>Electrochemical Sensor Arrays </a:t>
            </a:r>
            <a:br>
              <a:rPr lang="en-US" sz="7200" b="1">
                <a:solidFill>
                  <a:schemeClr val="bg1"/>
                </a:solidFill>
                <a:latin typeface="Arial" panose="020B0604020202020204" pitchFamily="34" charset="0"/>
                <a:cs typeface="Arial" panose="020B0604020202020204" pitchFamily="34" charset="0"/>
              </a:rPr>
            </a:br>
            <a:r>
              <a:rPr lang="en-US" sz="7200" b="1">
                <a:solidFill>
                  <a:schemeClr val="bg1"/>
                </a:solidFill>
                <a:latin typeface="Arial" panose="020B0604020202020204" pitchFamily="34" charset="0"/>
                <a:cs typeface="Arial" panose="020B0604020202020204" pitchFamily="34" charset="0"/>
              </a:rPr>
              <a:t>for Habitability and Water Monitoring</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501606" y="5949170"/>
            <a:ext cx="19376571" cy="1354217"/>
          </a:xfrm>
          <a:prstGeom prst="rect">
            <a:avLst/>
          </a:prstGeom>
          <a:noFill/>
        </p:spPr>
        <p:txBody>
          <a:bodyPr wrap="square" rtlCol="0">
            <a:spAutoFit/>
          </a:bodyPr>
          <a:lstStyle/>
          <a:p>
            <a:pPr algn="ctr">
              <a:spcAft>
                <a:spcPts val="1200"/>
              </a:spcAft>
            </a:pPr>
            <a:r>
              <a:rPr lang="en-US" sz="4000" b="1">
                <a:solidFill>
                  <a:schemeClr val="bg1"/>
                </a:solidFill>
                <a:latin typeface="Arial" panose="020B0604020202020204" pitchFamily="34" charset="0"/>
                <a:cs typeface="Arial" panose="020B0604020202020204" pitchFamily="34" charset="0"/>
              </a:rPr>
              <a:t>Author: Michelle Tran (389U, JPL Postdoctoral Fellow)</a:t>
            </a:r>
          </a:p>
          <a:p>
            <a:pPr algn="ctr">
              <a:spcAft>
                <a:spcPts val="600"/>
              </a:spcAft>
            </a:pPr>
            <a:r>
              <a:rPr lang="en-US" sz="3200" b="1">
                <a:solidFill>
                  <a:schemeClr val="bg1"/>
                </a:solidFill>
                <a:latin typeface="Arial" panose="020B0604020202020204" pitchFamily="34" charset="0"/>
                <a:cs typeface="Arial" panose="020B0604020202020204" pitchFamily="34" charset="0"/>
              </a:rPr>
              <a:t>Co authors: Aaron C. Noell (389U), Elizabeth A. Jaramillo and Andrew B. Berg (355Z) </a:t>
            </a:r>
          </a:p>
        </p:txBody>
      </p:sp>
      <p:grpSp>
        <p:nvGrpSpPr>
          <p:cNvPr id="3" name="Group 2">
            <a:extLst>
              <a:ext uri="{FF2B5EF4-FFF2-40B4-BE49-F238E27FC236}">
                <a16:creationId xmlns:a16="http://schemas.microsoft.com/office/drawing/2014/main" id="{B201E15E-0A00-3AA1-BDC7-A03139FFCD2B}"/>
              </a:ext>
            </a:extLst>
          </p:cNvPr>
          <p:cNvGrpSpPr/>
          <p:nvPr/>
        </p:nvGrpSpPr>
        <p:grpSpPr>
          <a:xfrm>
            <a:off x="0" y="0"/>
            <a:ext cx="21945600" cy="2018594"/>
            <a:chOff x="0" y="0"/>
            <a:chExt cx="21945600" cy="2018594"/>
          </a:xfrm>
        </p:grpSpPr>
        <p:sp>
          <p:nvSpPr>
            <p:cNvPr id="5" name="Rectangle 4">
              <a:extLst>
                <a:ext uri="{FF2B5EF4-FFF2-40B4-BE49-F238E27FC236}">
                  <a16:creationId xmlns:a16="http://schemas.microsoft.com/office/drawing/2014/main" id="{A0F91F86-830D-56DC-415B-802180336266}"/>
                </a:ext>
              </a:extLst>
            </p:cNvPr>
            <p:cNvSpPr/>
            <p:nvPr/>
          </p:nvSpPr>
          <p:spPr>
            <a:xfrm>
              <a:off x="0" y="0"/>
              <a:ext cx="21945600" cy="20185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000000"/>
                </a:highlight>
              </a:endParaRPr>
            </a:p>
          </p:txBody>
        </p:sp>
        <p:sp>
          <p:nvSpPr>
            <p:cNvPr id="6" name="TextBox 5">
              <a:extLst>
                <a:ext uri="{FF2B5EF4-FFF2-40B4-BE49-F238E27FC236}">
                  <a16:creationId xmlns:a16="http://schemas.microsoft.com/office/drawing/2014/main" id="{DF3C2645-EB1F-AFC2-1610-E29315DA05B5}"/>
                </a:ext>
              </a:extLst>
            </p:cNvPr>
            <p:cNvSpPr txBox="1"/>
            <p:nvPr/>
          </p:nvSpPr>
          <p:spPr>
            <a:xfrm>
              <a:off x="1173616" y="836401"/>
              <a:ext cx="7515225" cy="430887"/>
            </a:xfrm>
            <a:prstGeom prst="rect">
              <a:avLst/>
            </a:prstGeom>
            <a:noFill/>
          </p:spPr>
          <p:txBody>
            <a:bodyPr wrap="square" rtlCol="0">
              <a:spAutoFit/>
            </a:bodyPr>
            <a:lstStyle/>
            <a:p>
              <a:r>
                <a:rPr lang="en-US" sz="2200">
                  <a:solidFill>
                    <a:schemeClr val="bg1"/>
                  </a:solidFill>
                  <a:latin typeface="Helvetica" pitchFamily="2" charset="0"/>
                  <a:cs typeface="Arial" panose="020B0604020202020204" pitchFamily="34" charset="0"/>
                </a:rPr>
                <a:t>National Aeronautics and Space Administration</a:t>
              </a:r>
              <a:endParaRPr lang="en-US" sz="2000">
                <a:solidFill>
                  <a:schemeClr val="bg1"/>
                </a:solidFill>
                <a:latin typeface="Helvetica" pitchFamily="2" charset="0"/>
                <a:cs typeface="Arial" panose="020B0604020202020204" pitchFamily="34" charset="0"/>
              </a:endParaRPr>
            </a:p>
          </p:txBody>
        </p:sp>
        <p:pic>
          <p:nvPicPr>
            <p:cNvPr id="11" name="Picture 10">
              <a:extLst>
                <a:ext uri="{FF2B5EF4-FFF2-40B4-BE49-F238E27FC236}">
                  <a16:creationId xmlns:a16="http://schemas.microsoft.com/office/drawing/2014/main" id="{2F00CF16-5827-9E20-D8F2-BAEEF7AD9B4A}"/>
                </a:ext>
              </a:extLst>
            </p:cNvPr>
            <p:cNvPicPr>
              <a:picLocks noChangeAspect="1"/>
            </p:cNvPicPr>
            <p:nvPr/>
          </p:nvPicPr>
          <p:blipFill>
            <a:blip r:embed="rId2"/>
            <a:stretch>
              <a:fillRect/>
            </a:stretch>
          </p:blipFill>
          <p:spPr>
            <a:xfrm>
              <a:off x="18999760" y="185325"/>
              <a:ext cx="1697902" cy="1697902"/>
            </a:xfrm>
            <a:prstGeom prst="rect">
              <a:avLst/>
            </a:prstGeom>
          </p:spPr>
        </p:pic>
      </p:grpSp>
      <p:sp>
        <p:nvSpPr>
          <p:cNvPr id="9" name="TextBox 8">
            <a:extLst>
              <a:ext uri="{FF2B5EF4-FFF2-40B4-BE49-F238E27FC236}">
                <a16:creationId xmlns:a16="http://schemas.microsoft.com/office/drawing/2014/main" id="{9F7C05A0-162E-FFF5-9DF7-540257C25131}"/>
              </a:ext>
            </a:extLst>
          </p:cNvPr>
          <p:cNvSpPr txBox="1"/>
          <p:nvPr/>
        </p:nvSpPr>
        <p:spPr>
          <a:xfrm>
            <a:off x="801361" y="2657606"/>
            <a:ext cx="20416026" cy="707886"/>
          </a:xfrm>
          <a:prstGeom prst="rect">
            <a:avLst/>
          </a:prstGeom>
          <a:solidFill>
            <a:srgbClr val="92D050"/>
          </a:solidFill>
        </p:spPr>
        <p:txBody>
          <a:bodyPr wrap="square" rtlCol="0">
            <a:spAutoFit/>
          </a:bodyPr>
          <a:lstStyle/>
          <a:p>
            <a:pPr algn="ctr"/>
            <a:r>
              <a:rPr lang="en-US" sz="4000">
                <a:solidFill>
                  <a:schemeClr val="bg1"/>
                </a:solidFill>
                <a:latin typeface="Arial" panose="020B0604020202020204" pitchFamily="34" charset="0"/>
                <a:cs typeface="Arial" panose="020B0604020202020204" pitchFamily="34" charset="0"/>
              </a:rPr>
              <a:t>Postdoc Research</a:t>
            </a:r>
          </a:p>
        </p:txBody>
      </p:sp>
      <p:sp>
        <p:nvSpPr>
          <p:cNvPr id="19" name="TextBox 18">
            <a:extLst>
              <a:ext uri="{FF2B5EF4-FFF2-40B4-BE49-F238E27FC236}">
                <a16:creationId xmlns:a16="http://schemas.microsoft.com/office/drawing/2014/main" id="{0C5D4582-19F0-8FBF-4DA5-C82F5D9562F8}"/>
              </a:ext>
            </a:extLst>
          </p:cNvPr>
          <p:cNvSpPr txBox="1"/>
          <p:nvPr/>
        </p:nvSpPr>
        <p:spPr>
          <a:xfrm>
            <a:off x="1173616" y="28621776"/>
            <a:ext cx="8050696" cy="2354491"/>
          </a:xfrm>
          <a:prstGeom prst="rect">
            <a:avLst/>
          </a:prstGeom>
          <a:noFill/>
        </p:spPr>
        <p:txBody>
          <a:bodyPr wrap="square" rtlCol="0">
            <a:spAutoFit/>
          </a:bodyPr>
          <a:lstStyle/>
          <a:p>
            <a:r>
              <a:rPr lang="en-US" sz="2200" b="1">
                <a:latin typeface="Helvetica" pitchFamily="2" charset="0"/>
                <a:cs typeface="Arial" panose="020B0604020202020204" pitchFamily="34" charset="0"/>
              </a:rPr>
              <a:t>National Aeronautics and Space Administration</a:t>
            </a:r>
          </a:p>
          <a:p>
            <a:pPr>
              <a:spcBef>
                <a:spcPts val="1800"/>
              </a:spcBef>
            </a:pPr>
            <a:r>
              <a:rPr lang="en-US" sz="2200" b="1">
                <a:latin typeface="Helvetica" pitchFamily="2" charset="0"/>
                <a:cs typeface="Arial" panose="020B0604020202020204" pitchFamily="34" charset="0"/>
              </a:rPr>
              <a:t>Jet Propulsion Laboratory</a:t>
            </a:r>
          </a:p>
          <a:p>
            <a:r>
              <a:rPr lang="en-US" sz="2200">
                <a:latin typeface="Helvetica" pitchFamily="2" charset="0"/>
                <a:cs typeface="Arial" panose="020B0604020202020204" pitchFamily="34" charset="0"/>
              </a:rPr>
              <a:t>California Institute of Technology</a:t>
            </a:r>
          </a:p>
          <a:p>
            <a:r>
              <a:rPr lang="en-US" sz="2200">
                <a:latin typeface="Helvetica" pitchFamily="2" charset="0"/>
                <a:cs typeface="Arial" panose="020B0604020202020204" pitchFamily="34" charset="0"/>
              </a:rPr>
              <a:t>Pasadena, California</a:t>
            </a:r>
          </a:p>
          <a:p>
            <a:endParaRPr lang="en-US" sz="2200">
              <a:latin typeface="Helvetica" pitchFamily="2" charset="0"/>
              <a:cs typeface="Arial" panose="020B0604020202020204" pitchFamily="34" charset="0"/>
            </a:endParaRPr>
          </a:p>
          <a:p>
            <a:r>
              <a:rPr lang="en-US" sz="2200" b="1" err="1">
                <a:latin typeface="Helvetica" pitchFamily="2" charset="0"/>
                <a:cs typeface="Arial" panose="020B0604020202020204" pitchFamily="34" charset="0"/>
              </a:rPr>
              <a:t>www.nasa.gov</a:t>
            </a:r>
            <a:endParaRPr lang="en-US" sz="2200" b="1">
              <a:latin typeface="Helvetica" pitchFamily="2" charset="0"/>
              <a:cs typeface="Arial" panose="020B0604020202020204" pitchFamily="34" charset="0"/>
            </a:endParaRPr>
          </a:p>
        </p:txBody>
      </p:sp>
      <p:sp>
        <p:nvSpPr>
          <p:cNvPr id="20" name="TextBox 19">
            <a:extLst>
              <a:ext uri="{FF2B5EF4-FFF2-40B4-BE49-F238E27FC236}">
                <a16:creationId xmlns:a16="http://schemas.microsoft.com/office/drawing/2014/main" id="{DDCEF572-2829-0469-6F59-0BC67CCE459B}"/>
              </a:ext>
            </a:extLst>
          </p:cNvPr>
          <p:cNvSpPr txBox="1"/>
          <p:nvPr/>
        </p:nvSpPr>
        <p:spPr>
          <a:xfrm>
            <a:off x="1173616" y="31099133"/>
            <a:ext cx="5976257" cy="1323439"/>
          </a:xfrm>
          <a:prstGeom prst="rect">
            <a:avLst/>
          </a:prstGeom>
          <a:noFill/>
        </p:spPr>
        <p:txBody>
          <a:bodyPr wrap="square" rtlCol="0">
            <a:spAutoFit/>
          </a:bodyPr>
          <a:lstStyle/>
          <a:p>
            <a:pPr>
              <a:spcBef>
                <a:spcPts val="1200"/>
              </a:spcBef>
            </a:pPr>
            <a:r>
              <a:rPr lang="en-US" sz="2000">
                <a:latin typeface="Arial" panose="020B0604020202020204" pitchFamily="34" charset="0"/>
                <a:cs typeface="Arial" panose="020B0604020202020204" pitchFamily="34" charset="0"/>
              </a:rPr>
              <a:t>Clearance Number: </a:t>
            </a:r>
            <a:r>
              <a:rPr lang="en-US" sz="2000">
                <a:highlight>
                  <a:srgbClr val="FFFF00"/>
                </a:highlight>
                <a:latin typeface="Arial" panose="020B0604020202020204" pitchFamily="34" charset="0"/>
                <a:cs typeface="Arial" panose="020B0604020202020204" pitchFamily="34" charset="0"/>
              </a:rPr>
              <a:t>CL#00-0000</a:t>
            </a:r>
          </a:p>
          <a:p>
            <a:pPr>
              <a:spcBef>
                <a:spcPts val="1200"/>
              </a:spcBef>
            </a:pPr>
            <a:r>
              <a:rPr lang="en-US" sz="2000">
                <a:latin typeface="Arial" panose="020B0604020202020204" pitchFamily="34" charset="0"/>
                <a:cs typeface="Arial" panose="020B0604020202020204" pitchFamily="34" charset="0"/>
              </a:rPr>
              <a:t>Poster Number: Postdoc-T-02</a:t>
            </a:r>
          </a:p>
          <a:p>
            <a:pPr>
              <a:spcBef>
                <a:spcPts val="1200"/>
              </a:spcBef>
            </a:pPr>
            <a:r>
              <a:rPr lang="en-US" sz="2000">
                <a:latin typeface="Helvetica" pitchFamily="2" charset="0"/>
                <a:cs typeface="Arial" panose="020B0604020202020204" pitchFamily="34" charset="0"/>
              </a:rPr>
              <a:t>Copyright 2024. All rights reserved.</a:t>
            </a:r>
          </a:p>
        </p:txBody>
      </p:sp>
      <p:sp>
        <p:nvSpPr>
          <p:cNvPr id="21" name="TextBox 20">
            <a:extLst>
              <a:ext uri="{FF2B5EF4-FFF2-40B4-BE49-F238E27FC236}">
                <a16:creationId xmlns:a16="http://schemas.microsoft.com/office/drawing/2014/main" id="{0C163949-825A-3308-DC97-7F4B21CA84C5}"/>
              </a:ext>
            </a:extLst>
          </p:cNvPr>
          <p:cNvSpPr txBox="1"/>
          <p:nvPr/>
        </p:nvSpPr>
        <p:spPr>
          <a:xfrm>
            <a:off x="5497257" y="30963981"/>
            <a:ext cx="15968923" cy="1569660"/>
          </a:xfrm>
          <a:prstGeom prst="rect">
            <a:avLst/>
          </a:prstGeom>
          <a:noFill/>
        </p:spPr>
        <p:txBody>
          <a:bodyPr wrap="square" rtlCol="0">
            <a:spAutoFit/>
          </a:bodyPr>
          <a:lstStyle/>
          <a:p>
            <a:pPr>
              <a:spcBef>
                <a:spcPct val="0"/>
              </a:spcBef>
            </a:pPr>
            <a:r>
              <a:rPr lang="en-US" altLang="en-US" sz="2400" b="1">
                <a:latin typeface="Arial" panose="020B0604020202020204" pitchFamily="34" charset="0"/>
              </a:rPr>
              <a:t>Acknowledgements:</a:t>
            </a:r>
          </a:p>
          <a:p>
            <a:pPr>
              <a:spcBef>
                <a:spcPct val="0"/>
              </a:spcBef>
            </a:pPr>
            <a:r>
              <a:rPr lang="en-US" altLang="en-US" sz="2400">
                <a:latin typeface="Arial" panose="020B0604020202020204" pitchFamily="34" charset="0"/>
              </a:rPr>
              <a:t>The authors would like to acknowledge Anthony Morales-Badajoz (389U) and Jake Lee (398J) for their assistance. </a:t>
            </a:r>
          </a:p>
          <a:p>
            <a:pPr>
              <a:spcBef>
                <a:spcPct val="0"/>
              </a:spcBef>
            </a:pPr>
            <a:r>
              <a:rPr lang="en-US" altLang="en-US" sz="2400" b="1">
                <a:latin typeface="Arial" panose="020B0604020202020204" pitchFamily="34" charset="0"/>
              </a:rPr>
              <a:t>Author Contact Information: </a:t>
            </a:r>
          </a:p>
          <a:p>
            <a:pPr>
              <a:spcBef>
                <a:spcPct val="0"/>
              </a:spcBef>
            </a:pPr>
            <a:r>
              <a:rPr lang="en-US" altLang="en-US" sz="2400" b="1" i="1">
                <a:solidFill>
                  <a:schemeClr val="bg2">
                    <a:lumMod val="50000"/>
                  </a:schemeClr>
                </a:solidFill>
                <a:latin typeface="Arial" panose="020B0604020202020204" pitchFamily="34" charset="0"/>
              </a:rPr>
              <a:t>Email: michelle.tran@jpl.nasa.gov	</a:t>
            </a:r>
            <a:endParaRPr lang="en-US" altLang="en-US" sz="2400" i="1">
              <a:solidFill>
                <a:schemeClr val="bg2">
                  <a:lumMod val="50000"/>
                </a:schemeClr>
              </a:solidFill>
              <a:latin typeface="Arial" panose="020B0604020202020204" pitchFamily="34" charset="0"/>
            </a:endParaRPr>
          </a:p>
        </p:txBody>
      </p:sp>
      <p:sp>
        <p:nvSpPr>
          <p:cNvPr id="22" name="Rectangle 21">
            <a:extLst>
              <a:ext uri="{FF2B5EF4-FFF2-40B4-BE49-F238E27FC236}">
                <a16:creationId xmlns:a16="http://schemas.microsoft.com/office/drawing/2014/main" id="{A0AD165F-4383-9ED5-433A-8CD61BDD6090}"/>
              </a:ext>
            </a:extLst>
          </p:cNvPr>
          <p:cNvSpPr/>
          <p:nvPr/>
        </p:nvSpPr>
        <p:spPr>
          <a:xfrm>
            <a:off x="657482" y="14025475"/>
            <a:ext cx="8967791" cy="3231654"/>
          </a:xfrm>
          <a:prstGeom prst="rect">
            <a:avLst/>
          </a:prstGeom>
        </p:spPr>
        <p:txBody>
          <a:bodyPr wrap="square">
            <a:spAutoFit/>
          </a:bodyPr>
          <a:lstStyle/>
          <a:p>
            <a:pPr>
              <a:spcAft>
                <a:spcPts val="1200"/>
              </a:spcAft>
            </a:pPr>
            <a:r>
              <a:rPr lang="en-US" sz="3400" b="1"/>
              <a:t>Objectives of ISE arrays</a:t>
            </a:r>
            <a:endParaRPr lang="en-US" sz="3400">
              <a:solidFill>
                <a:srgbClr val="FF0000"/>
              </a:solidFill>
            </a:endParaRPr>
          </a:p>
          <a:p>
            <a:pPr marL="571500" indent="-571500">
              <a:spcAft>
                <a:spcPts val="600"/>
              </a:spcAft>
              <a:buFont typeface="Wingdings" panose="05000000000000000000" pitchFamily="2" charset="2"/>
              <a:buChar char="q"/>
            </a:pPr>
            <a:r>
              <a:rPr lang="en-US" sz="3000"/>
              <a:t>Minimize the volume needed to make electrochemical measurements.</a:t>
            </a:r>
          </a:p>
          <a:p>
            <a:pPr marL="571500" indent="-571500">
              <a:spcAft>
                <a:spcPts val="600"/>
              </a:spcAft>
              <a:buFont typeface="Wingdings" panose="05000000000000000000" pitchFamily="2" charset="2"/>
              <a:buChar char="q"/>
            </a:pPr>
            <a:r>
              <a:rPr lang="en-US" sz="3000"/>
              <a:t>Establish operations to make simultaneous measurements of multiple target ions.</a:t>
            </a:r>
          </a:p>
          <a:p>
            <a:pPr marL="571500" indent="-571500">
              <a:spcAft>
                <a:spcPts val="600"/>
              </a:spcAft>
              <a:buFont typeface="Wingdings" panose="05000000000000000000" pitchFamily="2" charset="2"/>
              <a:buChar char="q"/>
            </a:pPr>
            <a:r>
              <a:rPr lang="en-US" sz="3000"/>
              <a:t>Demonstrate long-term stability of ISEs.</a:t>
            </a:r>
          </a:p>
        </p:txBody>
      </p:sp>
      <p:sp>
        <p:nvSpPr>
          <p:cNvPr id="23" name="Rectangle 22">
            <a:extLst>
              <a:ext uri="{FF2B5EF4-FFF2-40B4-BE49-F238E27FC236}">
                <a16:creationId xmlns:a16="http://schemas.microsoft.com/office/drawing/2014/main" id="{AA3CC122-F231-606A-D2B7-8AACDD3887AD}"/>
              </a:ext>
            </a:extLst>
          </p:cNvPr>
          <p:cNvSpPr/>
          <p:nvPr/>
        </p:nvSpPr>
        <p:spPr>
          <a:xfrm>
            <a:off x="637015" y="7661225"/>
            <a:ext cx="14955115" cy="3077766"/>
          </a:xfrm>
          <a:prstGeom prst="rect">
            <a:avLst/>
          </a:prstGeom>
        </p:spPr>
        <p:txBody>
          <a:bodyPr wrap="square">
            <a:spAutoFit/>
          </a:bodyPr>
          <a:lstStyle/>
          <a:p>
            <a:r>
              <a:rPr lang="en-US" sz="3400" b="1"/>
              <a:t>Background </a:t>
            </a:r>
            <a:endParaRPr lang="en-US" sz="3400">
              <a:solidFill>
                <a:srgbClr val="FF0000"/>
              </a:solidFill>
            </a:endParaRPr>
          </a:p>
          <a:p>
            <a:pPr marL="571500" indent="-571500">
              <a:spcAft>
                <a:spcPts val="1200"/>
              </a:spcAft>
              <a:buFont typeface="Arial" panose="020B0604020202020204" pitchFamily="34" charset="0"/>
              <a:buChar char="•"/>
            </a:pPr>
            <a:r>
              <a:rPr lang="en-US" sz="3000"/>
              <a:t>The identification and measurement of </a:t>
            </a:r>
            <a:r>
              <a:rPr lang="en-US" sz="3000" u="sng"/>
              <a:t>inorganic ions in water samples</a:t>
            </a:r>
            <a:r>
              <a:rPr lang="en-US" sz="3000"/>
              <a:t> is a critical step in planetary science measurements and water quality monitoring for human space flight.</a:t>
            </a:r>
          </a:p>
          <a:p>
            <a:pPr marL="571500" indent="-571500">
              <a:spcAft>
                <a:spcPts val="1200"/>
              </a:spcAft>
              <a:buFont typeface="Arial" panose="020B0604020202020204" pitchFamily="34" charset="0"/>
              <a:buChar char="•"/>
            </a:pPr>
            <a:r>
              <a:rPr lang="en-US" sz="3000"/>
              <a:t>This work builds upon the demonstrated success of ion selective electrodes (ISEs) which were an integral part of the Phoenix Mars Lander’s Wet Chemistry Lab (WCL). ISEs were utilized to make in situ measurements of inorganics on Mars. </a:t>
            </a:r>
          </a:p>
        </p:txBody>
      </p:sp>
      <p:sp>
        <p:nvSpPr>
          <p:cNvPr id="24" name="Rectangle 23">
            <a:extLst>
              <a:ext uri="{FF2B5EF4-FFF2-40B4-BE49-F238E27FC236}">
                <a16:creationId xmlns:a16="http://schemas.microsoft.com/office/drawing/2014/main" id="{8E5EA3A6-500A-209C-E465-2547F7892284}"/>
              </a:ext>
            </a:extLst>
          </p:cNvPr>
          <p:cNvSpPr/>
          <p:nvPr/>
        </p:nvSpPr>
        <p:spPr>
          <a:xfrm>
            <a:off x="10114964" y="14091062"/>
            <a:ext cx="11382322" cy="3693319"/>
          </a:xfrm>
          <a:prstGeom prst="rect">
            <a:avLst/>
          </a:prstGeom>
        </p:spPr>
        <p:txBody>
          <a:bodyPr wrap="square" numCol="1">
            <a:spAutoFit/>
          </a:bodyPr>
          <a:lstStyle/>
          <a:p>
            <a:pPr>
              <a:spcAft>
                <a:spcPts val="1200"/>
              </a:spcAft>
            </a:pPr>
            <a:r>
              <a:rPr lang="en-US" sz="3400" b="1"/>
              <a:t>Approach and Results </a:t>
            </a:r>
            <a:endParaRPr lang="en-US" sz="3400">
              <a:solidFill>
                <a:srgbClr val="FF0000"/>
              </a:solidFill>
            </a:endParaRPr>
          </a:p>
          <a:p>
            <a:pPr marL="457200" lvl="0" indent="-457200">
              <a:spcAft>
                <a:spcPts val="1200"/>
              </a:spcAft>
              <a:buFont typeface="Wingdings" panose="05000000000000000000" pitchFamily="2" charset="2"/>
              <a:buChar char="ü"/>
            </a:pPr>
            <a:r>
              <a:rPr lang="en-US" sz="3000"/>
              <a:t>Volume reduction to ~30 µL was achieved through miniaturization of ISEs and integration into a fluidic manifold, forming an array of ISEs.</a:t>
            </a:r>
          </a:p>
          <a:p>
            <a:pPr marL="457200" lvl="0" indent="-457200">
              <a:buFont typeface="Arial" panose="020B0604020202020204" pitchFamily="34" charset="0"/>
              <a:buChar char="•"/>
            </a:pPr>
            <a:endParaRPr lang="en-US" sz="3000"/>
          </a:p>
          <a:p>
            <a:pPr marL="457200" lvl="0" indent="-457200">
              <a:buFont typeface="Arial" panose="020B0604020202020204" pitchFamily="34" charset="0"/>
              <a:buChar char="•"/>
            </a:pPr>
            <a:endParaRPr lang="en-US" sz="3000"/>
          </a:p>
          <a:p>
            <a:pPr marL="457200" lvl="0" indent="-457200">
              <a:buFont typeface="Arial" panose="020B0604020202020204" pitchFamily="34" charset="0"/>
              <a:buChar char="•"/>
            </a:pPr>
            <a:endParaRPr lang="en-US" sz="3000"/>
          </a:p>
          <a:p>
            <a:pPr lvl="0"/>
            <a:endParaRPr lang="en-US" sz="3000"/>
          </a:p>
        </p:txBody>
      </p:sp>
      <p:sp>
        <p:nvSpPr>
          <p:cNvPr id="26" name="Rectangle 25">
            <a:extLst>
              <a:ext uri="{FF2B5EF4-FFF2-40B4-BE49-F238E27FC236}">
                <a16:creationId xmlns:a16="http://schemas.microsoft.com/office/drawing/2014/main" id="{4D88D247-E247-1C9C-2A9F-45D4E6040B12}"/>
              </a:ext>
            </a:extLst>
          </p:cNvPr>
          <p:cNvSpPr/>
          <p:nvPr/>
        </p:nvSpPr>
        <p:spPr>
          <a:xfrm>
            <a:off x="8534137" y="28347990"/>
            <a:ext cx="8610538" cy="1846659"/>
          </a:xfrm>
          <a:prstGeom prst="rect">
            <a:avLst/>
          </a:prstGeom>
        </p:spPr>
        <p:txBody>
          <a:bodyPr wrap="square">
            <a:spAutoFit/>
          </a:bodyPr>
          <a:lstStyle/>
          <a:p>
            <a:r>
              <a:rPr lang="en-US" sz="2600" b="1"/>
              <a:t>Future directions</a:t>
            </a:r>
            <a:endParaRPr lang="en-US" sz="2600">
              <a:solidFill>
                <a:srgbClr val="000000"/>
              </a:solidFill>
              <a:latin typeface="Calibri" panose="020F0502020204030204" pitchFamily="34" charset="0"/>
            </a:endParaRPr>
          </a:p>
          <a:p>
            <a:pPr marL="457200" indent="-457200">
              <a:spcAft>
                <a:spcPts val="1200"/>
              </a:spcAft>
              <a:buFont typeface="Arial" panose="020B0604020202020204" pitchFamily="34" charset="0"/>
              <a:buChar char="•"/>
            </a:pPr>
            <a:r>
              <a:rPr lang="en-US" sz="2600">
                <a:solidFill>
                  <a:srgbClr val="000000"/>
                </a:solidFill>
                <a:latin typeface="Calibri" panose="020F0502020204030204" pitchFamily="34" charset="0"/>
              </a:rPr>
              <a:t>Expanding the array of ISEs to evaluate more target ions relevant to planetary science and human safety.</a:t>
            </a:r>
          </a:p>
          <a:p>
            <a:pPr marL="457200" indent="-457200">
              <a:spcAft>
                <a:spcPts val="1200"/>
              </a:spcAft>
              <a:buFont typeface="Arial" panose="020B0604020202020204" pitchFamily="34" charset="0"/>
              <a:buChar char="•"/>
            </a:pPr>
            <a:r>
              <a:rPr lang="en-US" sz="2600">
                <a:solidFill>
                  <a:srgbClr val="000000"/>
                </a:solidFill>
                <a:latin typeface="Calibri" panose="020F0502020204030204" pitchFamily="34" charset="0"/>
              </a:rPr>
              <a:t>Integrating conductivity and pH sensors into the array.</a:t>
            </a:r>
            <a:endParaRPr lang="en-US" sz="2600">
              <a:solidFill>
                <a:srgbClr val="0070C0"/>
              </a:solidFill>
            </a:endParaRPr>
          </a:p>
        </p:txBody>
      </p:sp>
      <p:pic>
        <p:nvPicPr>
          <p:cNvPr id="16" name="Picture 15" descr="A picture containing person, holding, hand, indoor&#10;&#10;AI-generated content may be incorrect.">
            <a:extLst>
              <a:ext uri="{FF2B5EF4-FFF2-40B4-BE49-F238E27FC236}">
                <a16:creationId xmlns:a16="http://schemas.microsoft.com/office/drawing/2014/main" id="{13B09645-6B4B-43F3-24E8-38FF87BFB8B9}"/>
              </a:ext>
            </a:extLst>
          </p:cNvPr>
          <p:cNvPicPr>
            <a:picLocks noChangeAspect="1"/>
          </p:cNvPicPr>
          <p:nvPr/>
        </p:nvPicPr>
        <p:blipFill>
          <a:blip r:embed="rId3"/>
          <a:srcRect l="19412" t="14882" r="34748"/>
          <a:stretch>
            <a:fillRect/>
          </a:stretch>
        </p:blipFill>
        <p:spPr>
          <a:xfrm rot="5400000">
            <a:off x="17406814" y="15193286"/>
            <a:ext cx="3276838" cy="4563505"/>
          </a:xfrm>
          <a:prstGeom prst="rect">
            <a:avLst/>
          </a:prstGeom>
          <a:ln>
            <a:noFill/>
          </a:ln>
          <a:effectLst>
            <a:softEdge rad="112500"/>
          </a:effectLst>
        </p:spPr>
      </p:pic>
      <p:pic>
        <p:nvPicPr>
          <p:cNvPr id="32" name="Picture 19">
            <a:extLst>
              <a:ext uri="{FF2B5EF4-FFF2-40B4-BE49-F238E27FC236}">
                <a16:creationId xmlns:a16="http://schemas.microsoft.com/office/drawing/2014/main" id="{48EC9938-6307-B96A-A42F-FCC3AADA6B5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781" r="4930"/>
          <a:stretch/>
        </p:blipFill>
        <p:spPr bwMode="auto">
          <a:xfrm>
            <a:off x="15443500" y="7707459"/>
            <a:ext cx="3938771" cy="30452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descr="A picture containing light&#10;&#10;AI-generated content may be incorrect.">
            <a:extLst>
              <a:ext uri="{FF2B5EF4-FFF2-40B4-BE49-F238E27FC236}">
                <a16:creationId xmlns:a16="http://schemas.microsoft.com/office/drawing/2014/main" id="{1CFF8E4C-4EF4-1A0C-1398-1B7C6AA22D53}"/>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rcRect l="33809" t="44156" r="38899" b="32195"/>
          <a:stretch/>
        </p:blipFill>
        <p:spPr>
          <a:xfrm rot="5400000">
            <a:off x="15544223" y="16763891"/>
            <a:ext cx="2355741" cy="1530997"/>
          </a:xfrm>
          <a:prstGeom prst="rect">
            <a:avLst/>
          </a:prstGeom>
        </p:spPr>
      </p:pic>
      <p:sp>
        <p:nvSpPr>
          <p:cNvPr id="42" name="Rectangle 41">
            <a:extLst>
              <a:ext uri="{FF2B5EF4-FFF2-40B4-BE49-F238E27FC236}">
                <a16:creationId xmlns:a16="http://schemas.microsoft.com/office/drawing/2014/main" id="{B6978CBF-DCBA-69FE-174F-FE6103EA5C32}"/>
              </a:ext>
            </a:extLst>
          </p:cNvPr>
          <p:cNvSpPr/>
          <p:nvPr/>
        </p:nvSpPr>
        <p:spPr>
          <a:xfrm>
            <a:off x="682338" y="11289205"/>
            <a:ext cx="11617468" cy="2154436"/>
          </a:xfrm>
          <a:prstGeom prst="rect">
            <a:avLst/>
          </a:prstGeom>
        </p:spPr>
        <p:txBody>
          <a:bodyPr wrap="square">
            <a:spAutoFit/>
          </a:bodyPr>
          <a:lstStyle/>
          <a:p>
            <a:r>
              <a:rPr lang="en-US" sz="3400" b="1"/>
              <a:t>Ion Selective Electrodes (ISEs)</a:t>
            </a:r>
          </a:p>
          <a:p>
            <a:pPr marL="571500" indent="-571500">
              <a:spcAft>
                <a:spcPts val="1200"/>
              </a:spcAft>
              <a:buFont typeface="Arial" panose="020B0604020202020204" pitchFamily="34" charset="0"/>
              <a:buChar char="•"/>
            </a:pPr>
            <a:r>
              <a:rPr lang="en-US" sz="3000"/>
              <a:t>Electrochemical sensor – Converts chemical information into a measurable electrical signal.</a:t>
            </a:r>
          </a:p>
          <a:p>
            <a:pPr marL="571500" indent="-571500">
              <a:spcAft>
                <a:spcPts val="1200"/>
              </a:spcAft>
              <a:buFont typeface="Arial" panose="020B0604020202020204" pitchFamily="34" charset="0"/>
              <a:buChar char="•"/>
            </a:pPr>
            <a:r>
              <a:rPr lang="en-US" sz="3000"/>
              <a:t>Selective to specific ions.</a:t>
            </a:r>
          </a:p>
        </p:txBody>
      </p:sp>
      <p:sp>
        <p:nvSpPr>
          <p:cNvPr id="44" name="TextBox 43">
            <a:extLst>
              <a:ext uri="{FF2B5EF4-FFF2-40B4-BE49-F238E27FC236}">
                <a16:creationId xmlns:a16="http://schemas.microsoft.com/office/drawing/2014/main" id="{780C2776-91F4-AD21-1DD4-EFFF32FEF88C}"/>
              </a:ext>
            </a:extLst>
          </p:cNvPr>
          <p:cNvSpPr txBox="1"/>
          <p:nvPr/>
        </p:nvSpPr>
        <p:spPr>
          <a:xfrm>
            <a:off x="19349953" y="27905522"/>
            <a:ext cx="1977033" cy="1938992"/>
          </a:xfrm>
          <a:prstGeom prst="rect">
            <a:avLst/>
          </a:prstGeom>
          <a:noFill/>
        </p:spPr>
        <p:txBody>
          <a:bodyPr wrap="square" rtlCol="0">
            <a:spAutoFit/>
          </a:bodyPr>
          <a:lstStyle/>
          <a:p>
            <a:r>
              <a:rPr lang="en-US" sz="2000" b="1"/>
              <a:t>Figure 7. </a:t>
            </a:r>
            <a:r>
              <a:rPr lang="en-US" sz="2000"/>
              <a:t>pH sensitive iridium oxide layer deposited onto a glassy carbon electrode.</a:t>
            </a:r>
          </a:p>
        </p:txBody>
      </p:sp>
      <p:sp>
        <p:nvSpPr>
          <p:cNvPr id="63" name="TextBox 62">
            <a:extLst>
              <a:ext uri="{FF2B5EF4-FFF2-40B4-BE49-F238E27FC236}">
                <a16:creationId xmlns:a16="http://schemas.microsoft.com/office/drawing/2014/main" id="{F2031F09-8599-4EDF-C054-7702D66C8B00}"/>
              </a:ext>
            </a:extLst>
          </p:cNvPr>
          <p:cNvSpPr txBox="1"/>
          <p:nvPr/>
        </p:nvSpPr>
        <p:spPr>
          <a:xfrm>
            <a:off x="856374" y="26321358"/>
            <a:ext cx="13681201" cy="2246769"/>
          </a:xfrm>
          <a:prstGeom prst="rect">
            <a:avLst/>
          </a:prstGeom>
          <a:noFill/>
        </p:spPr>
        <p:txBody>
          <a:bodyPr wrap="square">
            <a:spAutoFit/>
          </a:bodyPr>
          <a:lstStyle/>
          <a:p>
            <a:r>
              <a:rPr lang="en-US" sz="2600" b="1"/>
              <a:t>Significance of Results</a:t>
            </a:r>
          </a:p>
          <a:p>
            <a:pPr marL="457200" indent="-457200">
              <a:spcAft>
                <a:spcPts val="1200"/>
              </a:spcAft>
              <a:buFont typeface="Arial" panose="020B0604020202020204" pitchFamily="34" charset="0"/>
              <a:buChar char="•"/>
            </a:pPr>
            <a:r>
              <a:rPr lang="en-US" sz="2600"/>
              <a:t>This work has established robust electrochemical sensors which has the capability to evaluate inorganics in small-volume water samples. </a:t>
            </a:r>
          </a:p>
          <a:p>
            <a:pPr marL="457200" indent="-457200">
              <a:spcAft>
                <a:spcPts val="1200"/>
              </a:spcAft>
              <a:buFont typeface="Arial" panose="020B0604020202020204" pitchFamily="34" charset="0"/>
              <a:buChar char="•"/>
            </a:pPr>
            <a:r>
              <a:rPr lang="en-US" sz="2600"/>
              <a:t>This work is in the process of being integrated into the Space Water Impurity Monitor which monitors water quality for human use in Space. </a:t>
            </a:r>
          </a:p>
        </p:txBody>
      </p:sp>
      <p:pic>
        <p:nvPicPr>
          <p:cNvPr id="65" name="Picture 64" descr="Chart, scatter chart&#10;&#10;AI-generated content may be incorrect.">
            <a:extLst>
              <a:ext uri="{FF2B5EF4-FFF2-40B4-BE49-F238E27FC236}">
                <a16:creationId xmlns:a16="http://schemas.microsoft.com/office/drawing/2014/main" id="{45A7D4CC-FBA3-E82D-4625-97418ECD5653}"/>
              </a:ext>
            </a:extLst>
          </p:cNvPr>
          <p:cNvPicPr>
            <a:picLocks noChangeAspect="1"/>
          </p:cNvPicPr>
          <p:nvPr/>
        </p:nvPicPr>
        <p:blipFill>
          <a:blip r:embed="rId7"/>
          <a:srcRect l="5538" t="4528" r="6033" b="3294"/>
          <a:stretch>
            <a:fillRect/>
          </a:stretch>
        </p:blipFill>
        <p:spPr>
          <a:xfrm>
            <a:off x="15560939" y="21974950"/>
            <a:ext cx="5325979" cy="4250137"/>
          </a:xfrm>
          <a:prstGeom prst="rect">
            <a:avLst/>
          </a:prstGeom>
        </p:spPr>
      </p:pic>
      <p:sp>
        <p:nvSpPr>
          <p:cNvPr id="77" name="TextBox 76">
            <a:extLst>
              <a:ext uri="{FF2B5EF4-FFF2-40B4-BE49-F238E27FC236}">
                <a16:creationId xmlns:a16="http://schemas.microsoft.com/office/drawing/2014/main" id="{A9367A2E-11A0-E708-EB2E-9480A9346A86}"/>
              </a:ext>
            </a:extLst>
          </p:cNvPr>
          <p:cNvSpPr txBox="1"/>
          <p:nvPr/>
        </p:nvSpPr>
        <p:spPr>
          <a:xfrm>
            <a:off x="19409003" y="7935438"/>
            <a:ext cx="2345698" cy="2862322"/>
          </a:xfrm>
          <a:prstGeom prst="rect">
            <a:avLst/>
          </a:prstGeom>
          <a:noFill/>
        </p:spPr>
        <p:txBody>
          <a:bodyPr wrap="square" rtlCol="0">
            <a:spAutoFit/>
          </a:bodyPr>
          <a:lstStyle/>
          <a:p>
            <a:r>
              <a:rPr lang="en-US" b="1"/>
              <a:t>Figure 1. </a:t>
            </a:r>
            <a:r>
              <a:rPr lang="en-US"/>
              <a:t>NASA Phoenix Mars Lander Wet Chemistry Laboratory (WCL) beaker with embedded ion selective electrodes. The beaker could hold 25 mL of leaching solution.</a:t>
            </a:r>
            <a:endParaRPr lang="en-US" baseline="30000"/>
          </a:p>
          <a:p>
            <a:r>
              <a:rPr lang="en-US"/>
              <a:t>Image credit: NASA/JPL</a:t>
            </a:r>
          </a:p>
        </p:txBody>
      </p:sp>
      <p:sp>
        <p:nvSpPr>
          <p:cNvPr id="78" name="TextBox 77">
            <a:extLst>
              <a:ext uri="{FF2B5EF4-FFF2-40B4-BE49-F238E27FC236}">
                <a16:creationId xmlns:a16="http://schemas.microsoft.com/office/drawing/2014/main" id="{44AEA0A2-1AD5-FCC6-46E3-08D46D4D576C}"/>
              </a:ext>
            </a:extLst>
          </p:cNvPr>
          <p:cNvSpPr txBox="1"/>
          <p:nvPr/>
        </p:nvSpPr>
        <p:spPr>
          <a:xfrm>
            <a:off x="17859541" y="11278527"/>
            <a:ext cx="3606639" cy="1938992"/>
          </a:xfrm>
          <a:prstGeom prst="rect">
            <a:avLst/>
          </a:prstGeom>
          <a:noFill/>
        </p:spPr>
        <p:txBody>
          <a:bodyPr wrap="square" rtlCol="0">
            <a:spAutoFit/>
          </a:bodyPr>
          <a:lstStyle/>
          <a:p>
            <a:r>
              <a:rPr lang="en-US" sz="2000" b="1"/>
              <a:t>Figure 2. </a:t>
            </a:r>
            <a:r>
              <a:rPr lang="en-US" sz="2000"/>
              <a:t>Components of an ion selective electrode (ISE). An ion selective membrane and carbon nanomaterial transduction layer is deposited onto an electrically conductive glassy carbon rod. </a:t>
            </a:r>
          </a:p>
        </p:txBody>
      </p:sp>
      <p:sp>
        <p:nvSpPr>
          <p:cNvPr id="81" name="Rectangle 80">
            <a:extLst>
              <a:ext uri="{FF2B5EF4-FFF2-40B4-BE49-F238E27FC236}">
                <a16:creationId xmlns:a16="http://schemas.microsoft.com/office/drawing/2014/main" id="{AC597810-D7CB-2781-D253-CA4C0770C2EF}"/>
              </a:ext>
            </a:extLst>
          </p:cNvPr>
          <p:cNvSpPr/>
          <p:nvPr/>
        </p:nvSpPr>
        <p:spPr>
          <a:xfrm>
            <a:off x="657482" y="17824608"/>
            <a:ext cx="5251433" cy="1938992"/>
          </a:xfrm>
          <a:prstGeom prst="rect">
            <a:avLst/>
          </a:prstGeom>
        </p:spPr>
        <p:txBody>
          <a:bodyPr wrap="square" numCol="1">
            <a:spAutoFit/>
          </a:bodyPr>
          <a:lstStyle/>
          <a:p>
            <a:pPr marL="457200" lvl="0" indent="-457200">
              <a:spcAft>
                <a:spcPts val="1200"/>
              </a:spcAft>
              <a:buFont typeface="Arial" panose="020B0604020202020204" pitchFamily="34" charset="0"/>
              <a:buChar char="•"/>
            </a:pPr>
            <a:r>
              <a:rPr lang="en-US" sz="3000"/>
              <a:t>Each ion selective electrode in the array is responsible for identifying a specific inorganic ion.</a:t>
            </a:r>
          </a:p>
        </p:txBody>
      </p:sp>
      <p:pic>
        <p:nvPicPr>
          <p:cNvPr id="85" name="Picture 84" descr="Diagram&#10;&#10;AI-generated content may be incorrect.">
            <a:extLst>
              <a:ext uri="{FF2B5EF4-FFF2-40B4-BE49-F238E27FC236}">
                <a16:creationId xmlns:a16="http://schemas.microsoft.com/office/drawing/2014/main" id="{27508E3A-D513-0F89-DD09-860CE3D4521B}"/>
              </a:ext>
            </a:extLst>
          </p:cNvPr>
          <p:cNvPicPr>
            <a:picLocks noChangeAspect="1"/>
          </p:cNvPicPr>
          <p:nvPr/>
        </p:nvPicPr>
        <p:blipFill>
          <a:blip r:embed="rId8"/>
          <a:srcRect l="5450" t="6645" r="9134"/>
          <a:stretch>
            <a:fillRect/>
          </a:stretch>
        </p:blipFill>
        <p:spPr>
          <a:xfrm>
            <a:off x="682338" y="19851722"/>
            <a:ext cx="5724573" cy="4789771"/>
          </a:xfrm>
          <a:prstGeom prst="rect">
            <a:avLst/>
          </a:prstGeom>
        </p:spPr>
      </p:pic>
      <p:pic>
        <p:nvPicPr>
          <p:cNvPr id="41" name="Picture 40" descr="A picture containing diagram&#10;&#10;AI-generated content may be incorrect.">
            <a:extLst>
              <a:ext uri="{FF2B5EF4-FFF2-40B4-BE49-F238E27FC236}">
                <a16:creationId xmlns:a16="http://schemas.microsoft.com/office/drawing/2014/main" id="{0958C3E3-B905-1A75-59B2-E61FEBA982DF}"/>
              </a:ext>
            </a:extLst>
          </p:cNvPr>
          <p:cNvPicPr>
            <a:picLocks noChangeAspect="1"/>
          </p:cNvPicPr>
          <p:nvPr/>
        </p:nvPicPr>
        <p:blipFill>
          <a:blip r:embed="rId9"/>
          <a:srcRect l="25394" t="5501" r="9017" b="43265"/>
          <a:stretch>
            <a:fillRect/>
          </a:stretch>
        </p:blipFill>
        <p:spPr>
          <a:xfrm>
            <a:off x="17176500" y="27846761"/>
            <a:ext cx="2107432" cy="2194917"/>
          </a:xfrm>
          <a:prstGeom prst="rect">
            <a:avLst/>
          </a:prstGeom>
        </p:spPr>
      </p:pic>
      <p:grpSp>
        <p:nvGrpSpPr>
          <p:cNvPr id="118" name="Group 117">
            <a:extLst>
              <a:ext uri="{FF2B5EF4-FFF2-40B4-BE49-F238E27FC236}">
                <a16:creationId xmlns:a16="http://schemas.microsoft.com/office/drawing/2014/main" id="{983719DB-20E6-F613-C484-734E23CEB834}"/>
              </a:ext>
            </a:extLst>
          </p:cNvPr>
          <p:cNvGrpSpPr/>
          <p:nvPr/>
        </p:nvGrpSpPr>
        <p:grpSpPr>
          <a:xfrm>
            <a:off x="11834338" y="11141671"/>
            <a:ext cx="6494217" cy="2369773"/>
            <a:chOff x="12631479" y="12370995"/>
            <a:chExt cx="6494217" cy="2599880"/>
          </a:xfrm>
        </p:grpSpPr>
        <p:sp>
          <p:nvSpPr>
            <p:cNvPr id="66" name="Rectangle 65">
              <a:extLst>
                <a:ext uri="{FF2B5EF4-FFF2-40B4-BE49-F238E27FC236}">
                  <a16:creationId xmlns:a16="http://schemas.microsoft.com/office/drawing/2014/main" id="{A1958FC3-C48C-B529-B9DA-B19EBD1E7CE5}"/>
                </a:ext>
              </a:extLst>
            </p:cNvPr>
            <p:cNvSpPr/>
            <p:nvPr/>
          </p:nvSpPr>
          <p:spPr>
            <a:xfrm>
              <a:off x="12631479" y="12370995"/>
              <a:ext cx="5994450" cy="2599880"/>
            </a:xfrm>
            <a:prstGeom prst="rect">
              <a:avLst/>
            </a:prstGeom>
            <a:solidFill>
              <a:schemeClr val="bg1">
                <a:lumMod val="95000"/>
              </a:schemeClr>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62">
              <a:extLst>
                <a:ext uri="{FF2B5EF4-FFF2-40B4-BE49-F238E27FC236}">
                  <a16:creationId xmlns:a16="http://schemas.microsoft.com/office/drawing/2014/main" id="{4EE5B364-EEF1-16A1-EA63-44438D3CB971}"/>
                </a:ext>
              </a:extLst>
            </p:cNvPr>
            <p:cNvGrpSpPr>
              <a:grpSpLocks/>
            </p:cNvGrpSpPr>
            <p:nvPr/>
          </p:nvGrpSpPr>
          <p:grpSpPr bwMode="auto">
            <a:xfrm>
              <a:off x="12905115" y="12485924"/>
              <a:ext cx="6220581" cy="2266936"/>
              <a:chOff x="647090" y="13256432"/>
              <a:chExt cx="6219378" cy="2266929"/>
            </a:xfrm>
          </p:grpSpPr>
          <p:sp>
            <p:nvSpPr>
              <p:cNvPr id="52" name="TextBox 48">
                <a:extLst>
                  <a:ext uri="{FF2B5EF4-FFF2-40B4-BE49-F238E27FC236}">
                    <a16:creationId xmlns:a16="http://schemas.microsoft.com/office/drawing/2014/main" id="{DA52069F-2CD8-0809-05E3-EA324AFC0C3C}"/>
                  </a:ext>
                </a:extLst>
              </p:cNvPr>
              <p:cNvSpPr txBox="1">
                <a:spLocks noChangeArrowheads="1"/>
              </p:cNvSpPr>
              <p:nvPr/>
            </p:nvSpPr>
            <p:spPr bwMode="auto">
              <a:xfrm>
                <a:off x="4499898" y="13273111"/>
                <a:ext cx="23665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b="1">
                    <a:latin typeface="+mj-lt"/>
                  </a:rPr>
                  <a:t>Ion Selective Membrane</a:t>
                </a:r>
              </a:p>
            </p:txBody>
          </p:sp>
          <p:sp>
            <p:nvSpPr>
              <p:cNvPr id="53" name="TextBox 49">
                <a:extLst>
                  <a:ext uri="{FF2B5EF4-FFF2-40B4-BE49-F238E27FC236}">
                    <a16:creationId xmlns:a16="http://schemas.microsoft.com/office/drawing/2014/main" id="{29CB2B1F-4777-C773-981C-48E51074D5CD}"/>
                  </a:ext>
                </a:extLst>
              </p:cNvPr>
              <p:cNvSpPr txBox="1">
                <a:spLocks noChangeArrowheads="1"/>
              </p:cNvSpPr>
              <p:nvPr/>
            </p:nvSpPr>
            <p:spPr bwMode="auto">
              <a:xfrm>
                <a:off x="673110" y="13256432"/>
                <a:ext cx="4168522" cy="830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b="1">
                    <a:latin typeface="+mj-lt"/>
                  </a:rPr>
                  <a:t>Carbon Nanomaterial</a:t>
                </a:r>
              </a:p>
              <a:p>
                <a:r>
                  <a:rPr lang="en-US" altLang="en-US" b="1">
                    <a:latin typeface="+mj-lt"/>
                  </a:rPr>
                  <a:t>(Transducer layer)</a:t>
                </a:r>
              </a:p>
            </p:txBody>
          </p:sp>
          <p:sp>
            <p:nvSpPr>
              <p:cNvPr id="54" name="TextBox 50">
                <a:extLst>
                  <a:ext uri="{FF2B5EF4-FFF2-40B4-BE49-F238E27FC236}">
                    <a16:creationId xmlns:a16="http://schemas.microsoft.com/office/drawing/2014/main" id="{6F60AD03-AC22-10EB-32A4-72650D3265E6}"/>
                  </a:ext>
                </a:extLst>
              </p:cNvPr>
              <p:cNvSpPr txBox="1">
                <a:spLocks noChangeArrowheads="1"/>
              </p:cNvSpPr>
              <p:nvPr/>
            </p:nvSpPr>
            <p:spPr bwMode="auto">
              <a:xfrm>
                <a:off x="647090" y="15061696"/>
                <a:ext cx="36903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b="1">
                    <a:latin typeface="+mj-lt"/>
                  </a:rPr>
                  <a:t>Glassy carbon</a:t>
                </a:r>
              </a:p>
            </p:txBody>
          </p:sp>
          <p:cxnSp>
            <p:nvCxnSpPr>
              <p:cNvPr id="55" name="Straight Arrow Connector 54">
                <a:extLst>
                  <a:ext uri="{FF2B5EF4-FFF2-40B4-BE49-F238E27FC236}">
                    <a16:creationId xmlns:a16="http://schemas.microsoft.com/office/drawing/2014/main" id="{0F05590C-5A15-66C0-D636-624ED4C585F0}"/>
                  </a:ext>
                </a:extLst>
              </p:cNvPr>
              <p:cNvCxnSpPr>
                <a:cxnSpLocks/>
              </p:cNvCxnSpPr>
              <p:nvPr/>
            </p:nvCxnSpPr>
            <p:spPr>
              <a:xfrm flipV="1">
                <a:off x="2757371" y="14982260"/>
                <a:ext cx="362671" cy="369962"/>
              </a:xfrm>
              <a:prstGeom prst="straightConnector1">
                <a:avLst/>
              </a:prstGeom>
              <a:ln w="63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56" name="Straight Arrow Connector 55">
                <a:extLst>
                  <a:ext uri="{FF2B5EF4-FFF2-40B4-BE49-F238E27FC236}">
                    <a16:creationId xmlns:a16="http://schemas.microsoft.com/office/drawing/2014/main" id="{237A1071-5B5F-7E7F-1E9A-9BFFD3AA61DB}"/>
                  </a:ext>
                </a:extLst>
              </p:cNvPr>
              <p:cNvCxnSpPr>
                <a:cxnSpLocks/>
              </p:cNvCxnSpPr>
              <p:nvPr/>
            </p:nvCxnSpPr>
            <p:spPr>
              <a:xfrm>
                <a:off x="4307660" y="13793725"/>
                <a:ext cx="448001" cy="5908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D7996947-69B1-026B-0475-B210D41EB6EF}"/>
                  </a:ext>
                </a:extLst>
              </p:cNvPr>
              <p:cNvCxnSpPr>
                <a:cxnSpLocks/>
              </p:cNvCxnSpPr>
              <p:nvPr/>
            </p:nvCxnSpPr>
            <p:spPr>
              <a:xfrm flipH="1">
                <a:off x="4985175" y="14296503"/>
                <a:ext cx="391082" cy="32933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7" name="Group 96">
              <a:extLst>
                <a:ext uri="{FF2B5EF4-FFF2-40B4-BE49-F238E27FC236}">
                  <a16:creationId xmlns:a16="http://schemas.microsoft.com/office/drawing/2014/main" id="{BFBFDE72-16C6-6184-7462-AF16F537E3FD}"/>
                </a:ext>
              </a:extLst>
            </p:cNvPr>
            <p:cNvGrpSpPr/>
            <p:nvPr/>
          </p:nvGrpSpPr>
          <p:grpSpPr>
            <a:xfrm>
              <a:off x="13581873" y="13674760"/>
              <a:ext cx="3645419" cy="444760"/>
              <a:chOff x="14098772" y="14407385"/>
              <a:chExt cx="3645419" cy="444760"/>
            </a:xfrm>
          </p:grpSpPr>
          <p:sp>
            <p:nvSpPr>
              <p:cNvPr id="88" name="Rectangle 87">
                <a:extLst>
                  <a:ext uri="{FF2B5EF4-FFF2-40B4-BE49-F238E27FC236}">
                    <a16:creationId xmlns:a16="http://schemas.microsoft.com/office/drawing/2014/main" id="{EC933F2C-CAB1-90FF-00D5-76560769C00B}"/>
                  </a:ext>
                </a:extLst>
              </p:cNvPr>
              <p:cNvSpPr/>
              <p:nvPr/>
            </p:nvSpPr>
            <p:spPr>
              <a:xfrm>
                <a:off x="14098772" y="14407385"/>
                <a:ext cx="3374831" cy="444760"/>
              </a:xfrm>
              <a:prstGeom prst="rect">
                <a:avLst/>
              </a:prstGeom>
              <a:gradFill>
                <a:gsLst>
                  <a:gs pos="0">
                    <a:schemeClr val="tx1"/>
                  </a:gs>
                  <a:gs pos="48000">
                    <a:schemeClr val="bg2">
                      <a:lumMod val="50000"/>
                    </a:schemeClr>
                  </a:gs>
                  <a:gs pos="100000">
                    <a:schemeClr val="tx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lowchart: Delay 95">
                <a:extLst>
                  <a:ext uri="{FF2B5EF4-FFF2-40B4-BE49-F238E27FC236}">
                    <a16:creationId xmlns:a16="http://schemas.microsoft.com/office/drawing/2014/main" id="{D4E299FC-B3C4-2053-4403-1C8FAD8C0C47}"/>
                  </a:ext>
                </a:extLst>
              </p:cNvPr>
              <p:cNvSpPr/>
              <p:nvPr/>
            </p:nvSpPr>
            <p:spPr>
              <a:xfrm>
                <a:off x="17580993" y="14407385"/>
                <a:ext cx="163198" cy="444760"/>
              </a:xfrm>
              <a:prstGeom prst="flowChartDelay">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44E6AA55-6D36-8C85-B54F-7BFD7B302088}"/>
                  </a:ext>
                </a:extLst>
              </p:cNvPr>
              <p:cNvSpPr/>
              <p:nvPr/>
            </p:nvSpPr>
            <p:spPr>
              <a:xfrm>
                <a:off x="17473603" y="14407385"/>
                <a:ext cx="163198" cy="444760"/>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6" name="Straight Connector 105">
              <a:extLst>
                <a:ext uri="{FF2B5EF4-FFF2-40B4-BE49-F238E27FC236}">
                  <a16:creationId xmlns:a16="http://schemas.microsoft.com/office/drawing/2014/main" id="{6FF7EF2C-F903-6AC3-CB4C-9A7D95F7E472}"/>
                </a:ext>
              </a:extLst>
            </p:cNvPr>
            <p:cNvCxnSpPr/>
            <p:nvPr/>
          </p:nvCxnSpPr>
          <p:spPr>
            <a:xfrm flipH="1">
              <a:off x="14750628" y="14580237"/>
              <a:ext cx="267621" cy="0"/>
            </a:xfrm>
            <a:prstGeom prst="line">
              <a:avLst/>
            </a:prstGeom>
            <a:ln w="6350"/>
          </p:spPr>
          <p:style>
            <a:lnRef idx="1">
              <a:schemeClr val="dk1"/>
            </a:lnRef>
            <a:fillRef idx="0">
              <a:schemeClr val="dk1"/>
            </a:fillRef>
            <a:effectRef idx="0">
              <a:schemeClr val="dk1"/>
            </a:effectRef>
            <a:fontRef idx="minor">
              <a:schemeClr val="tx1"/>
            </a:fontRef>
          </p:style>
        </p:cxnSp>
        <p:cxnSp>
          <p:nvCxnSpPr>
            <p:cNvPr id="108" name="Straight Connector 107">
              <a:extLst>
                <a:ext uri="{FF2B5EF4-FFF2-40B4-BE49-F238E27FC236}">
                  <a16:creationId xmlns:a16="http://schemas.microsoft.com/office/drawing/2014/main" id="{8C3BA7E8-990C-DAE4-D1EC-EE3A27F3956A}"/>
                </a:ext>
              </a:extLst>
            </p:cNvPr>
            <p:cNvCxnSpPr>
              <a:cxnSpLocks/>
            </p:cNvCxnSpPr>
            <p:nvPr/>
          </p:nvCxnSpPr>
          <p:spPr>
            <a:xfrm flipH="1">
              <a:off x="15552504" y="13021982"/>
              <a:ext cx="1019818" cy="0"/>
            </a:xfrm>
            <a:prstGeom prst="line">
              <a:avLst/>
            </a:prstGeom>
            <a:ln w="6350"/>
          </p:spPr>
          <p:style>
            <a:lnRef idx="1">
              <a:schemeClr val="dk1"/>
            </a:lnRef>
            <a:fillRef idx="0">
              <a:schemeClr val="dk1"/>
            </a:fillRef>
            <a:effectRef idx="0">
              <a:schemeClr val="dk1"/>
            </a:effectRef>
            <a:fontRef idx="minor">
              <a:schemeClr val="tx1"/>
            </a:fontRef>
          </p:style>
        </p:cxnSp>
        <p:cxnSp>
          <p:nvCxnSpPr>
            <p:cNvPr id="116" name="Straight Connector 115">
              <a:extLst>
                <a:ext uri="{FF2B5EF4-FFF2-40B4-BE49-F238E27FC236}">
                  <a16:creationId xmlns:a16="http://schemas.microsoft.com/office/drawing/2014/main" id="{7D6C13B4-AC29-2EC4-4066-31DE514CD356}"/>
                </a:ext>
              </a:extLst>
            </p:cNvPr>
            <p:cNvCxnSpPr/>
            <p:nvPr/>
          </p:nvCxnSpPr>
          <p:spPr>
            <a:xfrm flipV="1">
              <a:off x="17635197" y="13296507"/>
              <a:ext cx="0" cy="229491"/>
            </a:xfrm>
            <a:prstGeom prst="line">
              <a:avLst/>
            </a:prstGeom>
          </p:spPr>
          <p:style>
            <a:lnRef idx="1">
              <a:schemeClr val="dk1"/>
            </a:lnRef>
            <a:fillRef idx="0">
              <a:schemeClr val="dk1"/>
            </a:fillRef>
            <a:effectRef idx="0">
              <a:schemeClr val="dk1"/>
            </a:effectRef>
            <a:fontRef idx="minor">
              <a:schemeClr val="tx1"/>
            </a:fontRef>
          </p:style>
        </p:cxnSp>
      </p:grpSp>
      <p:sp>
        <p:nvSpPr>
          <p:cNvPr id="122" name="Rectangle 121">
            <a:extLst>
              <a:ext uri="{FF2B5EF4-FFF2-40B4-BE49-F238E27FC236}">
                <a16:creationId xmlns:a16="http://schemas.microsoft.com/office/drawing/2014/main" id="{5AC47A22-779E-817F-2C42-7013891A48D9}"/>
              </a:ext>
            </a:extLst>
          </p:cNvPr>
          <p:cNvSpPr/>
          <p:nvPr/>
        </p:nvSpPr>
        <p:spPr>
          <a:xfrm>
            <a:off x="15106473" y="19883518"/>
            <a:ext cx="6110914" cy="1938992"/>
          </a:xfrm>
          <a:prstGeom prst="rect">
            <a:avLst/>
          </a:prstGeom>
        </p:spPr>
        <p:txBody>
          <a:bodyPr wrap="square" numCol="1">
            <a:spAutoFit/>
          </a:bodyPr>
          <a:lstStyle/>
          <a:p>
            <a:pPr marL="457200" lvl="0" indent="-457200">
              <a:spcAft>
                <a:spcPts val="1200"/>
              </a:spcAft>
              <a:buFont typeface="Wingdings" panose="05000000000000000000" pitchFamily="2" charset="2"/>
              <a:buChar char="ü"/>
            </a:pPr>
            <a:r>
              <a:rPr lang="en-US" sz="3000"/>
              <a:t>The performance of ammonium ISEs were monitored over 1 year and exhibited performance within ±20% of the ideal response.</a:t>
            </a:r>
            <a:endParaRPr lang="en-US" sz="3600"/>
          </a:p>
        </p:txBody>
      </p:sp>
      <p:sp>
        <p:nvSpPr>
          <p:cNvPr id="124" name="TextBox 123">
            <a:extLst>
              <a:ext uri="{FF2B5EF4-FFF2-40B4-BE49-F238E27FC236}">
                <a16:creationId xmlns:a16="http://schemas.microsoft.com/office/drawing/2014/main" id="{47D420A3-67E0-2F6A-9DBB-718DA1FD4E87}"/>
              </a:ext>
            </a:extLst>
          </p:cNvPr>
          <p:cNvSpPr txBox="1"/>
          <p:nvPr/>
        </p:nvSpPr>
        <p:spPr>
          <a:xfrm>
            <a:off x="10916946" y="15912332"/>
            <a:ext cx="5044552" cy="1323439"/>
          </a:xfrm>
          <a:prstGeom prst="rect">
            <a:avLst/>
          </a:prstGeom>
          <a:noFill/>
        </p:spPr>
        <p:txBody>
          <a:bodyPr wrap="square" rtlCol="0">
            <a:spAutoFit/>
          </a:bodyPr>
          <a:lstStyle/>
          <a:p>
            <a:r>
              <a:rPr lang="en-US" sz="2000" b="1"/>
              <a:t>Figure 3. </a:t>
            </a:r>
            <a:r>
              <a:rPr lang="en-US" sz="2000"/>
              <a:t>Miniaturized ISE and an array of 6 ISEs in a fluidic manifold. Sample is flowed across the surface of the ISEs pneumatically, enabling chemical measurements.</a:t>
            </a:r>
          </a:p>
        </p:txBody>
      </p:sp>
      <p:sp>
        <p:nvSpPr>
          <p:cNvPr id="126" name="Rectangle 125">
            <a:extLst>
              <a:ext uri="{FF2B5EF4-FFF2-40B4-BE49-F238E27FC236}">
                <a16:creationId xmlns:a16="http://schemas.microsoft.com/office/drawing/2014/main" id="{799F6A75-3CE7-FFD9-B4DA-24A9B2F62EEF}"/>
              </a:ext>
            </a:extLst>
          </p:cNvPr>
          <p:cNvSpPr/>
          <p:nvPr/>
        </p:nvSpPr>
        <p:spPr>
          <a:xfrm>
            <a:off x="6885517" y="17656598"/>
            <a:ext cx="7752112" cy="3016210"/>
          </a:xfrm>
          <a:prstGeom prst="rect">
            <a:avLst/>
          </a:prstGeom>
        </p:spPr>
        <p:txBody>
          <a:bodyPr wrap="square" numCol="1">
            <a:spAutoFit/>
          </a:bodyPr>
          <a:lstStyle/>
          <a:p>
            <a:pPr marL="457200" lvl="0" indent="-457200">
              <a:spcAft>
                <a:spcPts val="1200"/>
              </a:spcAft>
              <a:buFont typeface="Wingdings" panose="05000000000000000000" pitchFamily="2" charset="2"/>
              <a:buChar char="ü"/>
            </a:pPr>
            <a:r>
              <a:rPr lang="en-US" sz="3000"/>
              <a:t>NH</a:t>
            </a:r>
            <a:r>
              <a:rPr lang="en-US" sz="3000" baseline="-25000"/>
              <a:t>4</a:t>
            </a:r>
            <a:r>
              <a:rPr lang="en-US" sz="3000" baseline="30000"/>
              <a:t>+</a:t>
            </a:r>
            <a:r>
              <a:rPr lang="en-US" sz="3000"/>
              <a:t>, Li</a:t>
            </a:r>
            <a:r>
              <a:rPr lang="en-US" sz="3000" baseline="30000"/>
              <a:t>+</a:t>
            </a:r>
            <a:r>
              <a:rPr lang="en-US" sz="3000"/>
              <a:t>, K</a:t>
            </a:r>
            <a:r>
              <a:rPr lang="en-US" sz="3000" baseline="30000"/>
              <a:t>+ </a:t>
            </a:r>
            <a:r>
              <a:rPr lang="en-US" sz="3000"/>
              <a:t>and Na</a:t>
            </a:r>
            <a:r>
              <a:rPr lang="en-US" sz="3000" baseline="30000"/>
              <a:t>+</a:t>
            </a:r>
            <a:r>
              <a:rPr lang="en-US" sz="3000"/>
              <a:t> were simultaneously evaluated in mixed ion samples using the array of ISEs.</a:t>
            </a:r>
          </a:p>
          <a:p>
            <a:pPr marL="457200" lvl="0" indent="-457200">
              <a:spcAft>
                <a:spcPts val="1200"/>
              </a:spcAft>
              <a:buFont typeface="Wingdings" panose="05000000000000000000" pitchFamily="2" charset="2"/>
              <a:buChar char="ü"/>
            </a:pPr>
            <a:r>
              <a:rPr lang="en-US" sz="3000"/>
              <a:t>Conditioning the sensors with a mixed ion solution was found to be integral to sensor performance.</a:t>
            </a:r>
          </a:p>
        </p:txBody>
      </p:sp>
      <p:sp>
        <p:nvSpPr>
          <p:cNvPr id="127" name="Rectangle: Rounded Corners 126">
            <a:extLst>
              <a:ext uri="{FF2B5EF4-FFF2-40B4-BE49-F238E27FC236}">
                <a16:creationId xmlns:a16="http://schemas.microsoft.com/office/drawing/2014/main" id="{3F1BB616-F92C-5D08-A813-A446B0299478}"/>
              </a:ext>
            </a:extLst>
          </p:cNvPr>
          <p:cNvSpPr/>
          <p:nvPr/>
        </p:nvSpPr>
        <p:spPr>
          <a:xfrm>
            <a:off x="376960" y="13964141"/>
            <a:ext cx="9248313" cy="3362786"/>
          </a:xfrm>
          <a:prstGeom prst="roundRect">
            <a:avLst>
              <a:gd name="adj" fmla="val 7484"/>
            </a:avLst>
          </a:prstGeom>
          <a:no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8" name="Group 147">
            <a:extLst>
              <a:ext uri="{FF2B5EF4-FFF2-40B4-BE49-F238E27FC236}">
                <a16:creationId xmlns:a16="http://schemas.microsoft.com/office/drawing/2014/main" id="{B5FDFFFE-A57C-01C9-49F8-D529D6244561}"/>
              </a:ext>
            </a:extLst>
          </p:cNvPr>
          <p:cNvGrpSpPr/>
          <p:nvPr/>
        </p:nvGrpSpPr>
        <p:grpSpPr>
          <a:xfrm>
            <a:off x="6756027" y="20758219"/>
            <a:ext cx="5805347" cy="4940706"/>
            <a:chOff x="6995009" y="20856077"/>
            <a:chExt cx="5805347" cy="4940706"/>
          </a:xfrm>
        </p:grpSpPr>
        <p:pic>
          <p:nvPicPr>
            <p:cNvPr id="31" name="Picture 30" descr="Chart, line chart&#10;&#10;AI-generated content may be incorrect.">
              <a:extLst>
                <a:ext uri="{FF2B5EF4-FFF2-40B4-BE49-F238E27FC236}">
                  <a16:creationId xmlns:a16="http://schemas.microsoft.com/office/drawing/2014/main" id="{33CC6A24-FC30-67EE-63F0-06054C56A251}"/>
                </a:ext>
              </a:extLst>
            </p:cNvPr>
            <p:cNvPicPr>
              <a:picLocks noChangeAspect="1"/>
            </p:cNvPicPr>
            <p:nvPr/>
          </p:nvPicPr>
          <p:blipFill>
            <a:blip r:embed="rId10"/>
            <a:srcRect l="5375" t="4204" r="8453"/>
            <a:stretch>
              <a:fillRect/>
            </a:stretch>
          </p:blipFill>
          <p:spPr>
            <a:xfrm>
              <a:off x="6995009" y="20856077"/>
              <a:ext cx="5805347" cy="4940706"/>
            </a:xfrm>
            <a:prstGeom prst="rect">
              <a:avLst/>
            </a:prstGeom>
          </p:spPr>
        </p:pic>
        <p:sp>
          <p:nvSpPr>
            <p:cNvPr id="135" name="TextBox 134">
              <a:extLst>
                <a:ext uri="{FF2B5EF4-FFF2-40B4-BE49-F238E27FC236}">
                  <a16:creationId xmlns:a16="http://schemas.microsoft.com/office/drawing/2014/main" id="{A43DB804-623A-0D2F-0538-5F7B775A5BEE}"/>
                </a:ext>
              </a:extLst>
            </p:cNvPr>
            <p:cNvSpPr txBox="1"/>
            <p:nvPr/>
          </p:nvSpPr>
          <p:spPr>
            <a:xfrm>
              <a:off x="11583130" y="22862549"/>
              <a:ext cx="822661" cy="338554"/>
            </a:xfrm>
            <a:prstGeom prst="rect">
              <a:avLst/>
            </a:prstGeom>
            <a:solidFill>
              <a:schemeClr val="bg1"/>
            </a:solidFill>
          </p:spPr>
          <p:txBody>
            <a:bodyPr wrap="none" rtlCol="0">
              <a:spAutoFit/>
            </a:bodyPr>
            <a:lstStyle/>
            <a:p>
              <a:r>
                <a:rPr lang="en-US" sz="1600"/>
                <a:t>+59 mV</a:t>
              </a:r>
            </a:p>
          </p:txBody>
        </p:sp>
        <p:cxnSp>
          <p:nvCxnSpPr>
            <p:cNvPr id="137" name="Straight Connector 136">
              <a:extLst>
                <a:ext uri="{FF2B5EF4-FFF2-40B4-BE49-F238E27FC236}">
                  <a16:creationId xmlns:a16="http://schemas.microsoft.com/office/drawing/2014/main" id="{9CE9458F-E205-AD29-5D77-27ECAE2CE04A}"/>
                </a:ext>
              </a:extLst>
            </p:cNvPr>
            <p:cNvCxnSpPr>
              <a:cxnSpLocks/>
            </p:cNvCxnSpPr>
            <p:nvPr/>
          </p:nvCxnSpPr>
          <p:spPr>
            <a:xfrm>
              <a:off x="11690835" y="22789335"/>
              <a:ext cx="45072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92CC4729-E832-9CE9-48C0-EB5946F4C3F6}"/>
                </a:ext>
              </a:extLst>
            </p:cNvPr>
            <p:cNvCxnSpPr>
              <a:cxnSpLocks/>
            </p:cNvCxnSpPr>
            <p:nvPr/>
          </p:nvCxnSpPr>
          <p:spPr>
            <a:xfrm>
              <a:off x="11139547" y="23262262"/>
              <a:ext cx="100200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146" name="TextBox 145">
            <a:extLst>
              <a:ext uri="{FF2B5EF4-FFF2-40B4-BE49-F238E27FC236}">
                <a16:creationId xmlns:a16="http://schemas.microsoft.com/office/drawing/2014/main" id="{46503B09-A561-6B05-2172-8967215B0005}"/>
              </a:ext>
            </a:extLst>
          </p:cNvPr>
          <p:cNvSpPr txBox="1"/>
          <p:nvPr/>
        </p:nvSpPr>
        <p:spPr>
          <a:xfrm>
            <a:off x="856897" y="24662304"/>
            <a:ext cx="5724572" cy="1323439"/>
          </a:xfrm>
          <a:prstGeom prst="rect">
            <a:avLst/>
          </a:prstGeom>
          <a:noFill/>
        </p:spPr>
        <p:txBody>
          <a:bodyPr wrap="square" rtlCol="0">
            <a:spAutoFit/>
          </a:bodyPr>
          <a:lstStyle/>
          <a:p>
            <a:r>
              <a:rPr lang="en-US" sz="2000" b="1"/>
              <a:t>Figure 4. </a:t>
            </a:r>
            <a:r>
              <a:rPr lang="en-US" sz="2000"/>
              <a:t>Selectivity of an ammonium ISE when exposed to varying ion solutions. The ISE shows consistent and greater selectivity toward the target NH</a:t>
            </a:r>
            <a:r>
              <a:rPr lang="en-US" sz="2000" baseline="-25000"/>
              <a:t>4</a:t>
            </a:r>
            <a:r>
              <a:rPr lang="en-US" sz="2000" baseline="30000"/>
              <a:t>+ </a:t>
            </a:r>
            <a:r>
              <a:rPr lang="en-US" sz="2000"/>
              <a:t>ion than other species.</a:t>
            </a:r>
          </a:p>
        </p:txBody>
      </p:sp>
      <p:sp>
        <p:nvSpPr>
          <p:cNvPr id="147" name="TextBox 146">
            <a:extLst>
              <a:ext uri="{FF2B5EF4-FFF2-40B4-BE49-F238E27FC236}">
                <a16:creationId xmlns:a16="http://schemas.microsoft.com/office/drawing/2014/main" id="{CD822C6D-32C2-B7F3-AA7C-31D788D97443}"/>
              </a:ext>
            </a:extLst>
          </p:cNvPr>
          <p:cNvSpPr txBox="1"/>
          <p:nvPr/>
        </p:nvSpPr>
        <p:spPr>
          <a:xfrm>
            <a:off x="12594905" y="20758219"/>
            <a:ext cx="1783870" cy="3477875"/>
          </a:xfrm>
          <a:prstGeom prst="rect">
            <a:avLst/>
          </a:prstGeom>
          <a:noFill/>
        </p:spPr>
        <p:txBody>
          <a:bodyPr wrap="square" rtlCol="0">
            <a:spAutoFit/>
          </a:bodyPr>
          <a:lstStyle/>
          <a:p>
            <a:r>
              <a:rPr lang="en-US" sz="2000" b="1"/>
              <a:t>Figure 5. </a:t>
            </a:r>
            <a:r>
              <a:rPr lang="en-US" sz="2000"/>
              <a:t>Response of ISEs to a mixed ion standards. A Nernstian response of </a:t>
            </a:r>
            <a:br>
              <a:rPr lang="en-US" sz="2000"/>
            </a:br>
            <a:r>
              <a:rPr lang="en-US" sz="2000"/>
              <a:t>59 mV/decade indicates the sensors were working properly. </a:t>
            </a:r>
          </a:p>
        </p:txBody>
      </p:sp>
      <p:sp>
        <p:nvSpPr>
          <p:cNvPr id="149" name="TextBox 148">
            <a:extLst>
              <a:ext uri="{FF2B5EF4-FFF2-40B4-BE49-F238E27FC236}">
                <a16:creationId xmlns:a16="http://schemas.microsoft.com/office/drawing/2014/main" id="{1157E038-442F-37A0-CF04-8B53976D013C}"/>
              </a:ext>
            </a:extLst>
          </p:cNvPr>
          <p:cNvSpPr txBox="1"/>
          <p:nvPr/>
        </p:nvSpPr>
        <p:spPr>
          <a:xfrm>
            <a:off x="15741762" y="26303530"/>
            <a:ext cx="5044552" cy="707886"/>
          </a:xfrm>
          <a:prstGeom prst="rect">
            <a:avLst/>
          </a:prstGeom>
          <a:noFill/>
        </p:spPr>
        <p:txBody>
          <a:bodyPr wrap="square" rtlCol="0">
            <a:spAutoFit/>
          </a:bodyPr>
          <a:lstStyle/>
          <a:p>
            <a:r>
              <a:rPr lang="en-US" sz="2000" b="1"/>
              <a:t>Figure 6. </a:t>
            </a:r>
            <a:r>
              <a:rPr lang="en-US" sz="2000"/>
              <a:t>Changes in slope response for an ammonium ISE over the course of 1 year. </a:t>
            </a:r>
          </a:p>
        </p:txBody>
      </p:sp>
      <p:sp>
        <p:nvSpPr>
          <p:cNvPr id="153" name="Freeform: Shape 152">
            <a:extLst>
              <a:ext uri="{FF2B5EF4-FFF2-40B4-BE49-F238E27FC236}">
                <a16:creationId xmlns:a16="http://schemas.microsoft.com/office/drawing/2014/main" id="{BE172473-6BBE-6129-1213-417EFDC7C82F}"/>
              </a:ext>
            </a:extLst>
          </p:cNvPr>
          <p:cNvSpPr/>
          <p:nvPr/>
        </p:nvSpPr>
        <p:spPr>
          <a:xfrm>
            <a:off x="472283" y="26256107"/>
            <a:ext cx="21173525" cy="4273267"/>
          </a:xfrm>
          <a:custGeom>
            <a:avLst/>
            <a:gdLst>
              <a:gd name="connsiteX0" fmla="*/ 401278 w 21173525"/>
              <a:gd name="connsiteY0" fmla="*/ 0 h 4426290"/>
              <a:gd name="connsiteX1" fmla="*/ 13680428 w 21173525"/>
              <a:gd name="connsiteY1" fmla="*/ 0 h 4426290"/>
              <a:gd name="connsiteX2" fmla="*/ 14081706 w 21173525"/>
              <a:gd name="connsiteY2" fmla="*/ 401278 h 4426290"/>
              <a:gd name="connsiteX3" fmla="*/ 14081706 w 21173525"/>
              <a:gd name="connsiteY3" fmla="*/ 1191112 h 4426290"/>
              <a:gd name="connsiteX4" fmla="*/ 20634317 w 21173525"/>
              <a:gd name="connsiteY4" fmla="*/ 1191112 h 4426290"/>
              <a:gd name="connsiteX5" fmla="*/ 21173525 w 21173525"/>
              <a:gd name="connsiteY5" fmla="*/ 1730318 h 4426290"/>
              <a:gd name="connsiteX6" fmla="*/ 21173525 w 21173525"/>
              <a:gd name="connsiteY6" fmla="*/ 3887084 h 4426290"/>
              <a:gd name="connsiteX7" fmla="*/ 20634317 w 21173525"/>
              <a:gd name="connsiteY7" fmla="*/ 4426290 h 4426290"/>
              <a:gd name="connsiteX8" fmla="*/ 8301720 w 21173525"/>
              <a:gd name="connsiteY8" fmla="*/ 4426290 h 4426290"/>
              <a:gd name="connsiteX9" fmla="*/ 7762513 w 21173525"/>
              <a:gd name="connsiteY9" fmla="*/ 3887084 h 4426290"/>
              <a:gd name="connsiteX10" fmla="*/ 7762513 w 21173525"/>
              <a:gd name="connsiteY10" fmla="*/ 2407622 h 4426290"/>
              <a:gd name="connsiteX11" fmla="*/ 401278 w 21173525"/>
              <a:gd name="connsiteY11" fmla="*/ 2407622 h 4426290"/>
              <a:gd name="connsiteX12" fmla="*/ 0 w 21173525"/>
              <a:gd name="connsiteY12" fmla="*/ 2006342 h 4426290"/>
              <a:gd name="connsiteX13" fmla="*/ 0 w 21173525"/>
              <a:gd name="connsiteY13" fmla="*/ 401278 h 4426290"/>
              <a:gd name="connsiteX14" fmla="*/ 401278 w 21173525"/>
              <a:gd name="connsiteY14" fmla="*/ 0 h 4426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173525" h="4426290">
                <a:moveTo>
                  <a:pt x="401278" y="0"/>
                </a:moveTo>
                <a:lnTo>
                  <a:pt x="13680428" y="0"/>
                </a:lnTo>
                <a:cubicBezTo>
                  <a:pt x="13902048" y="0"/>
                  <a:pt x="14081706" y="179658"/>
                  <a:pt x="14081706" y="401278"/>
                </a:cubicBezTo>
                <a:lnTo>
                  <a:pt x="14081706" y="1191112"/>
                </a:lnTo>
                <a:lnTo>
                  <a:pt x="20634317" y="1191112"/>
                </a:lnTo>
                <a:cubicBezTo>
                  <a:pt x="20932113" y="1191112"/>
                  <a:pt x="21173525" y="1432522"/>
                  <a:pt x="21173525" y="1730318"/>
                </a:cubicBezTo>
                <a:lnTo>
                  <a:pt x="21173525" y="3887084"/>
                </a:lnTo>
                <a:cubicBezTo>
                  <a:pt x="21173525" y="4184880"/>
                  <a:pt x="20932113" y="4426290"/>
                  <a:pt x="20634317" y="4426290"/>
                </a:cubicBezTo>
                <a:lnTo>
                  <a:pt x="8301720" y="4426290"/>
                </a:lnTo>
                <a:cubicBezTo>
                  <a:pt x="8003924" y="4426290"/>
                  <a:pt x="7762513" y="4184880"/>
                  <a:pt x="7762513" y="3887084"/>
                </a:cubicBezTo>
                <a:lnTo>
                  <a:pt x="7762513" y="2407622"/>
                </a:lnTo>
                <a:lnTo>
                  <a:pt x="401278" y="2407622"/>
                </a:lnTo>
                <a:cubicBezTo>
                  <a:pt x="179658" y="2407622"/>
                  <a:pt x="0" y="2227962"/>
                  <a:pt x="0" y="2006342"/>
                </a:cubicBezTo>
                <a:lnTo>
                  <a:pt x="0" y="401278"/>
                </a:lnTo>
                <a:cubicBezTo>
                  <a:pt x="0" y="179658"/>
                  <a:pt x="179658" y="0"/>
                  <a:pt x="401278" y="0"/>
                </a:cubicBezTo>
                <a:close/>
              </a:path>
            </a:pathLst>
          </a:cu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A hand holding a cube&#10;&#10;AI-generated content may be incorrect.">
            <a:extLst>
              <a:ext uri="{FF2B5EF4-FFF2-40B4-BE49-F238E27FC236}">
                <a16:creationId xmlns:a16="http://schemas.microsoft.com/office/drawing/2014/main" id="{9BF7AF16-0CB1-E0C1-C709-4E88A7631A5C}"/>
              </a:ext>
            </a:extLst>
          </p:cNvPr>
          <p:cNvPicPr>
            <a:picLocks noChangeAspect="1"/>
          </p:cNvPicPr>
          <p:nvPr/>
        </p:nvPicPr>
        <p:blipFill>
          <a:blip r:embed="rId11"/>
          <a:srcRect l="3603" t="57724" r="37599" b="16582"/>
          <a:stretch>
            <a:fillRect/>
          </a:stretch>
        </p:blipFill>
        <p:spPr>
          <a:xfrm>
            <a:off x="18300202" y="2382442"/>
            <a:ext cx="3454499" cy="1966100"/>
          </a:xfrm>
          <a:prstGeom prst="rect">
            <a:avLst/>
          </a:prstGeom>
          <a:ln>
            <a:noFill/>
          </a:ln>
          <a:effectLst>
            <a:softEdge rad="112500"/>
          </a:effectLst>
        </p:spPr>
      </p:pic>
    </p:spTree>
    <p:extLst>
      <p:ext uri="{BB962C8B-B14F-4D97-AF65-F5344CB8AC3E}">
        <p14:creationId xmlns:p14="http://schemas.microsoft.com/office/powerpoint/2010/main" val="1876703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1082</Words>
  <Application>Microsoft Office PowerPoint</Application>
  <PresentationFormat>Custom</PresentationFormat>
  <Paragraphs>89</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Calibri Light</vt:lpstr>
      <vt:lpstr>Courier New</vt:lpstr>
      <vt:lpstr>Helvetica</vt:lpstr>
      <vt:lpstr>Wingdings</vt:lpstr>
      <vt:lpstr>Office Theme</vt:lpstr>
      <vt:lpstr>2025 RPD Poster Template Guidelines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Tran, Michelle (US 389U)</cp:lastModifiedBy>
  <cp:revision>1</cp:revision>
  <dcterms:created xsi:type="dcterms:W3CDTF">2022-08-22T17:05:38Z</dcterms:created>
  <dcterms:modified xsi:type="dcterms:W3CDTF">2025-10-17T00:04:57Z</dcterms:modified>
</cp:coreProperties>
</file>